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Lexend" panose="020B0604020202020204" charset="0"/>
      <p:bold r:id="rId10"/>
    </p:embeddedFont>
    <p:embeddedFont>
      <p:font typeface="Lexend SemiBold" panose="020B0604020202020204" charset="0"/>
      <p:regular r:id="rId11"/>
      <p:bold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BC3152-E3F2-4BD2-BB7C-98645F05BFFC}" v="1" dt="2026-10-18T18:19:12.5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3" d="100"/>
          <a:sy n="133" d="100"/>
        </p:scale>
        <p:origin x="906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h21f156aac3be3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" name="Google Shape;9;h21f156aac3be39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h6b0f811b508adef1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" name="Google Shape;16;h6b0f811b508adef1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3f9b0d258d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" name="Google Shape;21;g3f9b0d258d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h8d93623a2ff915d_1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h8d93623a2ff915d_1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857400" y="685800"/>
            <a:ext cx="3429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h8d93623a2ff915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" name="Google Shape;33;h8d93623a2ff915d_1_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h8d93623a2ff915d_1_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h21f156aac3be397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5" name="Google Shape;85;h21f156aac3be397_0_1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h21f156aac3be397_0_1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9999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h259a199d92f8ecf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h259a199d92f8ecf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8525" y="0"/>
            <a:ext cx="914398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3"/>
          <p:cNvSpPr/>
          <p:nvPr/>
        </p:nvSpPr>
        <p:spPr>
          <a:xfrm>
            <a:off x="514350" y="857250"/>
            <a:ext cx="4953000" cy="1428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i="0">
                <a:solidFill>
                  <a:srgbClr val="1A9ED9"/>
                </a:solidFill>
                <a:latin typeface="Calibri"/>
                <a:ea typeface="Calibri"/>
                <a:cs typeface="Calibri"/>
                <a:sym typeface="Calibri"/>
              </a:rPr>
              <a:t>Water, Sanitation &amp; Hygiene Rotary Action Group</a:t>
            </a:r>
            <a:endParaRPr sz="1100" b="1" i="0">
              <a:solidFill>
                <a:srgbClr val="1A9E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450"/>
              </a:spcBef>
              <a:spcAft>
                <a:spcPts val="0"/>
              </a:spcAft>
              <a:buNone/>
            </a:pPr>
            <a:endParaRPr sz="3100">
              <a:solidFill>
                <a:srgbClr val="003F7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100" b="0" i="0">
                <a:solidFill>
                  <a:srgbClr val="003F72"/>
                </a:solidFill>
                <a:latin typeface="Calibri"/>
                <a:ea typeface="Calibri"/>
                <a:cs typeface="Calibri"/>
                <a:sym typeface="Calibri"/>
              </a:rPr>
              <a:t>WASH-RAG</a:t>
            </a:r>
            <a:endParaRPr sz="3100" b="0" i="0">
              <a:solidFill>
                <a:srgbClr val="003F7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b="1" i="0">
                <a:solidFill>
                  <a:srgbClr val="1C3052"/>
                </a:solidFill>
                <a:latin typeface="Calibri"/>
                <a:ea typeface="Calibri"/>
                <a:cs typeface="Calibri"/>
                <a:sym typeface="Calibri"/>
              </a:rPr>
              <a:t>Vision, Operational Structure &amp; Ambassadors</a:t>
            </a:r>
            <a:endParaRPr sz="2000" b="1" i="0">
              <a:solidFill>
                <a:srgbClr val="1C305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1C305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C3052"/>
                </a:solidFill>
                <a:latin typeface="Calibri"/>
                <a:ea typeface="Calibri"/>
                <a:cs typeface="Calibri"/>
                <a:sym typeface="Calibri"/>
              </a:rPr>
              <a:t>Eric Johnsen, MBA, MDiv</a:t>
            </a:r>
            <a:endParaRPr sz="1900" b="1">
              <a:solidFill>
                <a:srgbClr val="1C305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C3052"/>
                </a:solidFill>
                <a:latin typeface="Calibri"/>
                <a:ea typeface="Calibri"/>
                <a:cs typeface="Calibri"/>
                <a:sym typeface="Calibri"/>
              </a:rPr>
              <a:t>WASH-RAG Operations Chair</a:t>
            </a:r>
            <a:endParaRPr sz="1900" b="1">
              <a:solidFill>
                <a:srgbClr val="1C30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3"/>
          <p:cNvSpPr/>
          <p:nvPr/>
        </p:nvSpPr>
        <p:spPr>
          <a:xfrm>
            <a:off x="592825" y="3746200"/>
            <a:ext cx="4740000" cy="24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60"/>
              <a:buFont typeface="Calibri"/>
              <a:buNone/>
            </a:pPr>
            <a:r>
              <a:rPr lang="en" sz="146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Water, Sanitation &amp; Hygiene Rotary Action Group</a:t>
            </a:r>
            <a:endParaRPr sz="14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0049" y="40338"/>
            <a:ext cx="6313701" cy="5062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250" y="51063"/>
            <a:ext cx="7569251" cy="5041374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5"/>
          <p:cNvSpPr/>
          <p:nvPr/>
        </p:nvSpPr>
        <p:spPr>
          <a:xfrm>
            <a:off x="1276725" y="629233"/>
            <a:ext cx="1711500" cy="462900"/>
          </a:xfrm>
          <a:prstGeom prst="roundRect">
            <a:avLst>
              <a:gd name="adj" fmla="val 16667"/>
            </a:avLst>
          </a:prstGeom>
          <a:solidFill>
            <a:srgbClr val="C55A11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lt1"/>
                </a:solidFill>
              </a:rPr>
              <a:t>Treasurer</a:t>
            </a:r>
            <a:endParaRPr sz="1000" b="1">
              <a:solidFill>
                <a:schemeClr val="lt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lt1"/>
                </a:solidFill>
              </a:rPr>
              <a:t>(Robert Hann)</a:t>
            </a:r>
            <a:endParaRPr sz="700" b="1">
              <a:solidFill>
                <a:schemeClr val="lt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lt1"/>
                </a:solidFill>
              </a:rPr>
              <a:t>Budget * Finances</a:t>
            </a:r>
            <a:endParaRPr sz="700" b="1">
              <a:solidFill>
                <a:schemeClr val="lt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5"/>
          <p:cNvCxnSpPr>
            <a:stCxn id="24" idx="3"/>
          </p:cNvCxnSpPr>
          <p:nvPr/>
        </p:nvCxnSpPr>
        <p:spPr>
          <a:xfrm>
            <a:off x="2988225" y="860683"/>
            <a:ext cx="2967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0648" y="0"/>
            <a:ext cx="7702704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C8E8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/>
          <p:nvPr/>
        </p:nvSpPr>
        <p:spPr>
          <a:xfrm>
            <a:off x="829465" y="1096138"/>
            <a:ext cx="470400" cy="517200"/>
          </a:xfrm>
          <a:prstGeom prst="ellipse">
            <a:avLst/>
          </a:prstGeom>
          <a:solidFill>
            <a:srgbClr val="F7A81B"/>
          </a:solidFill>
          <a:ln>
            <a:noFill/>
          </a:ln>
          <a:effectLst>
            <a:outerShdw blurRad="119424" dist="59712" dir="16200000" algn="bl" rotWithShape="0">
              <a:srgbClr val="F7A81B">
                <a:alpha val="2196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F72"/>
              </a:buClr>
              <a:buSzPts val="1458"/>
              <a:buFont typeface="Calibri"/>
              <a:buNone/>
            </a:pPr>
            <a:r>
              <a:rPr lang="en" sz="1458" b="1">
                <a:solidFill>
                  <a:srgbClr val="003F72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45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7"/>
          <p:cNvSpPr/>
          <p:nvPr/>
        </p:nvSpPr>
        <p:spPr>
          <a:xfrm>
            <a:off x="2626593" y="1096138"/>
            <a:ext cx="470400" cy="517200"/>
          </a:xfrm>
          <a:prstGeom prst="ellipse">
            <a:avLst/>
          </a:prstGeom>
          <a:solidFill>
            <a:srgbClr val="F7A81B"/>
          </a:solidFill>
          <a:ln>
            <a:noFill/>
          </a:ln>
          <a:effectLst>
            <a:outerShdw blurRad="119424" dist="59712" dir="16200000" algn="bl" rotWithShape="0">
              <a:srgbClr val="F7A81B">
                <a:alpha val="2196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F72"/>
              </a:buClr>
              <a:buSzPts val="1458"/>
              <a:buFont typeface="Calibri"/>
              <a:buNone/>
            </a:pPr>
            <a:r>
              <a:rPr lang="en" sz="1458" b="1">
                <a:solidFill>
                  <a:srgbClr val="003F72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5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7"/>
          <p:cNvSpPr/>
          <p:nvPr/>
        </p:nvSpPr>
        <p:spPr>
          <a:xfrm>
            <a:off x="4423720" y="1096138"/>
            <a:ext cx="470400" cy="517200"/>
          </a:xfrm>
          <a:prstGeom prst="ellipse">
            <a:avLst/>
          </a:prstGeom>
          <a:solidFill>
            <a:srgbClr val="F7A81B"/>
          </a:solidFill>
          <a:ln>
            <a:noFill/>
          </a:ln>
          <a:effectLst>
            <a:outerShdw blurRad="119424" dist="59712" dir="16200000" algn="bl" rotWithShape="0">
              <a:srgbClr val="F7A81B">
                <a:alpha val="2196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F72"/>
              </a:buClr>
              <a:buSzPts val="1458"/>
              <a:buFont typeface="Calibri"/>
              <a:buNone/>
            </a:pPr>
            <a:r>
              <a:rPr lang="en" sz="1458" b="1">
                <a:solidFill>
                  <a:srgbClr val="003F72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45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7"/>
          <p:cNvSpPr/>
          <p:nvPr/>
        </p:nvSpPr>
        <p:spPr>
          <a:xfrm>
            <a:off x="6220848" y="1096138"/>
            <a:ext cx="470400" cy="517200"/>
          </a:xfrm>
          <a:prstGeom prst="ellipse">
            <a:avLst/>
          </a:prstGeom>
          <a:solidFill>
            <a:srgbClr val="F7A81B"/>
          </a:solidFill>
          <a:ln>
            <a:noFill/>
          </a:ln>
          <a:effectLst>
            <a:outerShdw blurRad="119424" dist="59712" dir="16200000" algn="bl" rotWithShape="0">
              <a:srgbClr val="F7A81B">
                <a:alpha val="2196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F72"/>
              </a:buClr>
              <a:buSzPts val="1458"/>
              <a:buFont typeface="Calibri"/>
              <a:buNone/>
            </a:pPr>
            <a:r>
              <a:rPr lang="en" sz="1458" b="1">
                <a:solidFill>
                  <a:srgbClr val="003F72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45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7"/>
          <p:cNvSpPr/>
          <p:nvPr/>
        </p:nvSpPr>
        <p:spPr>
          <a:xfrm>
            <a:off x="8017976" y="1096138"/>
            <a:ext cx="470400" cy="51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>
            <a:outerShdw blurRad="119424" dist="59712" dir="16200000" algn="bl" rotWithShape="0">
              <a:srgbClr val="1A9ED9">
                <a:alpha val="2196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3F72"/>
              </a:buClr>
              <a:buSzPts val="1458"/>
              <a:buFont typeface="Calibri"/>
              <a:buNone/>
            </a:pPr>
            <a:r>
              <a:rPr lang="en" sz="1458" b="1">
                <a:solidFill>
                  <a:srgbClr val="003F72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145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7"/>
          <p:cNvSpPr/>
          <p:nvPr/>
        </p:nvSpPr>
        <p:spPr>
          <a:xfrm>
            <a:off x="1811736" y="1377438"/>
            <a:ext cx="213300" cy="20700"/>
          </a:xfrm>
          <a:prstGeom prst="rect">
            <a:avLst/>
          </a:prstGeom>
          <a:solidFill>
            <a:srgbClr val="F7A81B">
              <a:alpha val="85100"/>
            </a:srgbClr>
          </a:solidFill>
          <a:ln>
            <a:noFill/>
          </a:ln>
        </p:spPr>
        <p:txBody>
          <a:bodyPr spcFirstLastPara="1" wrap="square" lIns="107475" tIns="53725" rIns="107475" bIns="53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16"/>
              <a:buFont typeface="Calibri"/>
              <a:buNone/>
            </a:pPr>
            <a:endParaRPr sz="211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7"/>
          <p:cNvSpPr/>
          <p:nvPr/>
        </p:nvSpPr>
        <p:spPr>
          <a:xfrm rot="5400000">
            <a:off x="2025123" y="1332049"/>
            <a:ext cx="89700" cy="111900"/>
          </a:xfrm>
          <a:prstGeom prst="triangle">
            <a:avLst>
              <a:gd name="adj" fmla="val 50000"/>
            </a:avLst>
          </a:prstGeom>
          <a:solidFill>
            <a:srgbClr val="F7A81B"/>
          </a:solidFill>
          <a:ln>
            <a:noFill/>
          </a:ln>
        </p:spPr>
        <p:txBody>
          <a:bodyPr spcFirstLastPara="1" wrap="square" lIns="107475" tIns="53725" rIns="107475" bIns="53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16"/>
              <a:buFont typeface="Calibri"/>
              <a:buNone/>
            </a:pPr>
            <a:endParaRPr sz="211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7"/>
          <p:cNvSpPr/>
          <p:nvPr/>
        </p:nvSpPr>
        <p:spPr>
          <a:xfrm>
            <a:off x="3608864" y="1377438"/>
            <a:ext cx="213300" cy="20700"/>
          </a:xfrm>
          <a:prstGeom prst="rect">
            <a:avLst/>
          </a:prstGeom>
          <a:solidFill>
            <a:srgbClr val="F7A81B">
              <a:alpha val="85100"/>
            </a:srgbClr>
          </a:solidFill>
          <a:ln>
            <a:noFill/>
          </a:ln>
        </p:spPr>
        <p:txBody>
          <a:bodyPr spcFirstLastPara="1" wrap="square" lIns="107475" tIns="53725" rIns="107475" bIns="53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16"/>
              <a:buFont typeface="Calibri"/>
              <a:buNone/>
            </a:pPr>
            <a:endParaRPr sz="211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7"/>
          <p:cNvSpPr/>
          <p:nvPr/>
        </p:nvSpPr>
        <p:spPr>
          <a:xfrm rot="5400000">
            <a:off x="3822250" y="1332049"/>
            <a:ext cx="89700" cy="111900"/>
          </a:xfrm>
          <a:prstGeom prst="triangle">
            <a:avLst>
              <a:gd name="adj" fmla="val 50000"/>
            </a:avLst>
          </a:prstGeom>
          <a:solidFill>
            <a:srgbClr val="F7A81B"/>
          </a:solidFill>
          <a:ln>
            <a:noFill/>
          </a:ln>
        </p:spPr>
        <p:txBody>
          <a:bodyPr spcFirstLastPara="1" wrap="square" lIns="107475" tIns="53725" rIns="107475" bIns="53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16"/>
              <a:buFont typeface="Calibri"/>
              <a:buNone/>
            </a:pPr>
            <a:endParaRPr sz="211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7"/>
          <p:cNvSpPr/>
          <p:nvPr/>
        </p:nvSpPr>
        <p:spPr>
          <a:xfrm>
            <a:off x="5405991" y="1377438"/>
            <a:ext cx="213300" cy="20700"/>
          </a:xfrm>
          <a:prstGeom prst="rect">
            <a:avLst/>
          </a:prstGeom>
          <a:solidFill>
            <a:srgbClr val="F7A81B">
              <a:alpha val="85100"/>
            </a:srgbClr>
          </a:solidFill>
          <a:ln>
            <a:noFill/>
          </a:ln>
        </p:spPr>
        <p:txBody>
          <a:bodyPr spcFirstLastPara="1" wrap="square" lIns="107475" tIns="53725" rIns="107475" bIns="53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16"/>
              <a:buFont typeface="Calibri"/>
              <a:buNone/>
            </a:pPr>
            <a:endParaRPr sz="211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7"/>
          <p:cNvSpPr/>
          <p:nvPr/>
        </p:nvSpPr>
        <p:spPr>
          <a:xfrm rot="5400000">
            <a:off x="5619378" y="1332049"/>
            <a:ext cx="89700" cy="111900"/>
          </a:xfrm>
          <a:prstGeom prst="triangle">
            <a:avLst>
              <a:gd name="adj" fmla="val 50000"/>
            </a:avLst>
          </a:prstGeom>
          <a:solidFill>
            <a:srgbClr val="F7A81B"/>
          </a:solidFill>
          <a:ln>
            <a:noFill/>
          </a:ln>
        </p:spPr>
        <p:txBody>
          <a:bodyPr spcFirstLastPara="1" wrap="square" lIns="107475" tIns="53725" rIns="107475" bIns="53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16"/>
              <a:buFont typeface="Calibri"/>
              <a:buNone/>
            </a:pPr>
            <a:endParaRPr sz="211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7"/>
          <p:cNvSpPr/>
          <p:nvPr/>
        </p:nvSpPr>
        <p:spPr>
          <a:xfrm>
            <a:off x="7203119" y="1377438"/>
            <a:ext cx="213300" cy="20700"/>
          </a:xfrm>
          <a:prstGeom prst="rect">
            <a:avLst/>
          </a:prstGeom>
          <a:solidFill>
            <a:srgbClr val="F7A81B">
              <a:alpha val="85100"/>
            </a:srgbClr>
          </a:solidFill>
          <a:ln>
            <a:noFill/>
          </a:ln>
        </p:spPr>
        <p:txBody>
          <a:bodyPr spcFirstLastPara="1" wrap="square" lIns="107475" tIns="53725" rIns="107475" bIns="53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16"/>
              <a:buFont typeface="Calibri"/>
              <a:buNone/>
            </a:pPr>
            <a:endParaRPr sz="211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7"/>
          <p:cNvSpPr/>
          <p:nvPr/>
        </p:nvSpPr>
        <p:spPr>
          <a:xfrm rot="5400000">
            <a:off x="7416506" y="1332049"/>
            <a:ext cx="89700" cy="111900"/>
          </a:xfrm>
          <a:prstGeom prst="triangle">
            <a:avLst>
              <a:gd name="adj" fmla="val 50000"/>
            </a:avLst>
          </a:prstGeom>
          <a:solidFill>
            <a:srgbClr val="F7A81B"/>
          </a:solidFill>
          <a:ln>
            <a:noFill/>
          </a:ln>
        </p:spPr>
        <p:txBody>
          <a:bodyPr spcFirstLastPara="1" wrap="square" lIns="107475" tIns="53725" rIns="107475" bIns="53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16"/>
              <a:buFont typeface="Calibri"/>
              <a:buNone/>
            </a:pPr>
            <a:endParaRPr sz="211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7"/>
          <p:cNvSpPr/>
          <p:nvPr/>
        </p:nvSpPr>
        <p:spPr>
          <a:xfrm>
            <a:off x="3500228" y="969659"/>
            <a:ext cx="41700" cy="41700"/>
          </a:xfrm>
          <a:prstGeom prst="ellipse">
            <a:avLst/>
          </a:prstGeom>
          <a:solidFill>
            <a:srgbClr val="F7A81B">
              <a:alpha val="50200"/>
            </a:srgbClr>
          </a:solidFill>
          <a:ln>
            <a:noFill/>
          </a:ln>
        </p:spPr>
        <p:txBody>
          <a:bodyPr spcFirstLastPara="1" wrap="square" lIns="107475" tIns="53725" rIns="107475" bIns="53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16"/>
              <a:buFont typeface="Calibri"/>
              <a:buNone/>
            </a:pPr>
            <a:endParaRPr sz="211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7"/>
          <p:cNvSpPr/>
          <p:nvPr/>
        </p:nvSpPr>
        <p:spPr>
          <a:xfrm>
            <a:off x="5776158" y="969659"/>
            <a:ext cx="41700" cy="41700"/>
          </a:xfrm>
          <a:prstGeom prst="ellipse">
            <a:avLst/>
          </a:prstGeom>
          <a:solidFill>
            <a:srgbClr val="F7A81B">
              <a:alpha val="50200"/>
            </a:srgbClr>
          </a:solidFill>
          <a:ln>
            <a:noFill/>
          </a:ln>
        </p:spPr>
        <p:txBody>
          <a:bodyPr spcFirstLastPara="1" wrap="square" lIns="107475" tIns="53725" rIns="107475" bIns="53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16"/>
              <a:buFont typeface="Calibri"/>
              <a:buNone/>
            </a:pPr>
            <a:endParaRPr sz="211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7"/>
          <p:cNvSpPr/>
          <p:nvPr/>
        </p:nvSpPr>
        <p:spPr>
          <a:xfrm>
            <a:off x="-320040" y="328910"/>
            <a:ext cx="9784200" cy="2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40"/>
              <a:buFont typeface="Calibri"/>
              <a:buNone/>
            </a:pPr>
            <a:r>
              <a:rPr lang="en" sz="2140">
                <a:solidFill>
                  <a:srgbClr val="FFFFFF"/>
                </a:solidFill>
                <a:highlight>
                  <a:srgbClr val="FF0000"/>
                </a:highlight>
                <a:latin typeface="Calibri"/>
                <a:ea typeface="Calibri"/>
                <a:cs typeface="Calibri"/>
                <a:sym typeface="Calibri"/>
              </a:rPr>
              <a:t>From Global Policy to Local Impact</a:t>
            </a:r>
            <a:endParaRPr sz="2140">
              <a:solidFill>
                <a:schemeClr val="dk1"/>
              </a:solidFill>
              <a:highlight>
                <a:srgbClr val="FF00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7"/>
          <p:cNvSpPr/>
          <p:nvPr/>
        </p:nvSpPr>
        <p:spPr>
          <a:xfrm>
            <a:off x="4143375" y="698748"/>
            <a:ext cx="857400" cy="21600"/>
          </a:xfrm>
          <a:prstGeom prst="roundRect">
            <a:avLst>
              <a:gd name="adj" fmla="val 64736"/>
            </a:avLst>
          </a:prstGeom>
          <a:solidFill>
            <a:srgbClr val="F7A81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7"/>
          <p:cNvSpPr/>
          <p:nvPr/>
        </p:nvSpPr>
        <p:spPr>
          <a:xfrm>
            <a:off x="1056533" y="1566369"/>
            <a:ext cx="16200" cy="117900"/>
          </a:xfrm>
          <a:prstGeom prst="rect">
            <a:avLst/>
          </a:prstGeom>
          <a:solidFill>
            <a:srgbClr val="F7A81B">
              <a:alpha val="70200"/>
            </a:srgbClr>
          </a:solidFill>
          <a:ln>
            <a:noFill/>
          </a:ln>
        </p:spPr>
        <p:txBody>
          <a:bodyPr spcFirstLastPara="1" wrap="square" lIns="107475" tIns="53725" rIns="107475" bIns="53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16"/>
              <a:buFont typeface="Calibri"/>
              <a:buNone/>
            </a:pPr>
            <a:endParaRPr sz="211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7"/>
          <p:cNvSpPr/>
          <p:nvPr/>
        </p:nvSpPr>
        <p:spPr>
          <a:xfrm>
            <a:off x="317600" y="1802174"/>
            <a:ext cx="1494000" cy="1490700"/>
          </a:xfrm>
          <a:prstGeom prst="roundRect">
            <a:avLst>
              <a:gd name="adj" fmla="val 7580"/>
            </a:avLst>
          </a:prstGeom>
          <a:solidFill>
            <a:schemeClr val="accent1"/>
          </a:solidFill>
          <a:ln w="11200" cap="flat" cmpd="sng">
            <a:solidFill>
              <a:srgbClr val="F7A81B">
                <a:alpha val="651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7475" tIns="53725" rIns="107475" bIns="53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16"/>
              <a:buFont typeface="Calibri"/>
              <a:buNone/>
            </a:pPr>
            <a:endParaRPr sz="211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7" descr="preencoded.png"/>
          <p:cNvSpPr/>
          <p:nvPr/>
        </p:nvSpPr>
        <p:spPr>
          <a:xfrm>
            <a:off x="913084" y="1964001"/>
            <a:ext cx="303000" cy="303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6" name="Google Shape;56;p7"/>
          <p:cNvSpPr/>
          <p:nvPr/>
        </p:nvSpPr>
        <p:spPr>
          <a:xfrm>
            <a:off x="528600" y="2334175"/>
            <a:ext cx="9192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86"/>
              <a:buFont typeface="Calibri"/>
              <a:buNone/>
            </a:pPr>
            <a:r>
              <a:rPr lang="en" sz="1187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Rotary</a:t>
            </a:r>
            <a:br>
              <a:rPr lang="en" sz="231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1187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International</a:t>
            </a:r>
            <a:endParaRPr sz="11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7"/>
          <p:cNvSpPr/>
          <p:nvPr/>
        </p:nvSpPr>
        <p:spPr>
          <a:xfrm>
            <a:off x="451117" y="2693139"/>
            <a:ext cx="1227000" cy="3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A8C8E8"/>
              </a:buClr>
              <a:buSzPts val="823"/>
              <a:buFont typeface="Calibri"/>
              <a:buNone/>
            </a:pPr>
            <a:r>
              <a:rPr lang="en" sz="823">
                <a:solidFill>
                  <a:srgbClr val="A8C8E8"/>
                </a:solidFill>
                <a:latin typeface="Calibri"/>
                <a:ea typeface="Calibri"/>
                <a:cs typeface="Calibri"/>
                <a:sym typeface="Calibri"/>
              </a:rPr>
              <a:t>Sets global WASH priorities and resources</a:t>
            </a:r>
            <a:endParaRPr sz="82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7"/>
          <p:cNvSpPr/>
          <p:nvPr/>
        </p:nvSpPr>
        <p:spPr>
          <a:xfrm>
            <a:off x="2853661" y="1566369"/>
            <a:ext cx="16200" cy="117900"/>
          </a:xfrm>
          <a:prstGeom prst="rect">
            <a:avLst/>
          </a:prstGeom>
          <a:solidFill>
            <a:srgbClr val="F7A81B">
              <a:alpha val="70200"/>
            </a:srgbClr>
          </a:solidFill>
          <a:ln>
            <a:noFill/>
          </a:ln>
        </p:spPr>
        <p:txBody>
          <a:bodyPr spcFirstLastPara="1" wrap="square" lIns="107475" tIns="53725" rIns="107475" bIns="53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16"/>
              <a:buFont typeface="Calibri"/>
              <a:buNone/>
            </a:pPr>
            <a:endParaRPr sz="211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7"/>
          <p:cNvSpPr/>
          <p:nvPr/>
        </p:nvSpPr>
        <p:spPr>
          <a:xfrm>
            <a:off x="2114727" y="1802184"/>
            <a:ext cx="1494000" cy="1490700"/>
          </a:xfrm>
          <a:prstGeom prst="roundRect">
            <a:avLst>
              <a:gd name="adj" fmla="val 6811"/>
            </a:avLst>
          </a:prstGeom>
          <a:solidFill>
            <a:schemeClr val="accent1"/>
          </a:solidFill>
          <a:ln w="11200" cap="flat" cmpd="sng">
            <a:solidFill>
              <a:srgbClr val="F7A81B">
                <a:alpha val="349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7475" tIns="53725" rIns="107475" bIns="53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16"/>
              <a:buFont typeface="Calibri"/>
              <a:buNone/>
            </a:pPr>
            <a:endParaRPr sz="211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7" descr="preencoded.png"/>
          <p:cNvSpPr/>
          <p:nvPr/>
        </p:nvSpPr>
        <p:spPr>
          <a:xfrm>
            <a:off x="2710213" y="1964001"/>
            <a:ext cx="303000" cy="303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1" name="Google Shape;61;p7"/>
          <p:cNvSpPr/>
          <p:nvPr/>
        </p:nvSpPr>
        <p:spPr>
          <a:xfrm>
            <a:off x="2407425" y="2334175"/>
            <a:ext cx="7881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86"/>
              <a:buFont typeface="Calibri"/>
              <a:buNone/>
            </a:pPr>
            <a:r>
              <a:rPr lang="en" sz="1187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WASH-RAG</a:t>
            </a:r>
            <a:br>
              <a:rPr lang="en" sz="231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1187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Board</a:t>
            </a:r>
            <a:endParaRPr sz="11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7"/>
          <p:cNvSpPr/>
          <p:nvPr/>
        </p:nvSpPr>
        <p:spPr>
          <a:xfrm>
            <a:off x="2248244" y="2693139"/>
            <a:ext cx="1227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A8C8E8"/>
              </a:buClr>
              <a:buSzPts val="823"/>
              <a:buFont typeface="Calibri"/>
              <a:buNone/>
            </a:pPr>
            <a:r>
              <a:rPr lang="en" sz="823">
                <a:solidFill>
                  <a:srgbClr val="A8C8E8"/>
                </a:solidFill>
                <a:latin typeface="Calibri"/>
                <a:ea typeface="Calibri"/>
                <a:cs typeface="Calibri"/>
                <a:sym typeface="Calibri"/>
              </a:rPr>
              <a:t>Governs strategy, approves programs, manages finances</a:t>
            </a:r>
            <a:endParaRPr sz="82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7"/>
          <p:cNvSpPr/>
          <p:nvPr/>
        </p:nvSpPr>
        <p:spPr>
          <a:xfrm>
            <a:off x="4650788" y="1566369"/>
            <a:ext cx="16200" cy="117900"/>
          </a:xfrm>
          <a:prstGeom prst="rect">
            <a:avLst/>
          </a:prstGeom>
          <a:solidFill>
            <a:srgbClr val="F7A81B">
              <a:alpha val="70200"/>
            </a:srgbClr>
          </a:solidFill>
          <a:ln>
            <a:noFill/>
          </a:ln>
        </p:spPr>
        <p:txBody>
          <a:bodyPr spcFirstLastPara="1" wrap="square" lIns="107475" tIns="53725" rIns="107475" bIns="53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16"/>
              <a:buFont typeface="Calibri"/>
              <a:buNone/>
            </a:pPr>
            <a:endParaRPr sz="211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7"/>
          <p:cNvSpPr/>
          <p:nvPr/>
        </p:nvSpPr>
        <p:spPr>
          <a:xfrm>
            <a:off x="3911855" y="1802184"/>
            <a:ext cx="1494000" cy="1490700"/>
          </a:xfrm>
          <a:prstGeom prst="roundRect">
            <a:avLst>
              <a:gd name="adj" fmla="val 6811"/>
            </a:avLst>
          </a:prstGeom>
          <a:solidFill>
            <a:schemeClr val="accent1"/>
          </a:solidFill>
          <a:ln w="11200" cap="flat" cmpd="sng">
            <a:solidFill>
              <a:srgbClr val="F7A81B">
                <a:alpha val="349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7475" tIns="53725" rIns="107475" bIns="53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16"/>
              <a:buFont typeface="Calibri"/>
              <a:buNone/>
            </a:pPr>
            <a:endParaRPr sz="211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7" descr="preencoded.png"/>
          <p:cNvSpPr/>
          <p:nvPr/>
        </p:nvSpPr>
        <p:spPr>
          <a:xfrm>
            <a:off x="4507340" y="1964001"/>
            <a:ext cx="303000" cy="303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6" name="Google Shape;66;p7"/>
          <p:cNvSpPr/>
          <p:nvPr/>
        </p:nvSpPr>
        <p:spPr>
          <a:xfrm>
            <a:off x="4236300" y="2334176"/>
            <a:ext cx="844800" cy="3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86"/>
              <a:buFont typeface="Calibri"/>
              <a:buNone/>
            </a:pPr>
            <a:r>
              <a:rPr lang="en" sz="1187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Operations/</a:t>
            </a:r>
            <a:endParaRPr sz="1187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86"/>
              <a:buFont typeface="Calibri"/>
              <a:buNone/>
            </a:pPr>
            <a:r>
              <a:rPr lang="en" sz="1187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Ambassadors</a:t>
            </a:r>
            <a:endParaRPr sz="1187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7"/>
          <p:cNvSpPr/>
          <p:nvPr/>
        </p:nvSpPr>
        <p:spPr>
          <a:xfrm>
            <a:off x="4045372" y="2693139"/>
            <a:ext cx="1227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A8C8E8"/>
              </a:buClr>
              <a:buSzPts val="823"/>
              <a:buFont typeface="Calibri"/>
              <a:buNone/>
            </a:pPr>
            <a:r>
              <a:rPr lang="en" sz="823">
                <a:solidFill>
                  <a:srgbClr val="A8C8E8"/>
                </a:solidFill>
                <a:latin typeface="Calibri"/>
                <a:ea typeface="Calibri"/>
                <a:cs typeface="Calibri"/>
                <a:sym typeface="Calibri"/>
              </a:rPr>
              <a:t>Recruits, trains, deploys 160+ WASH Ambassadors</a:t>
            </a:r>
            <a:endParaRPr sz="82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7"/>
          <p:cNvSpPr/>
          <p:nvPr/>
        </p:nvSpPr>
        <p:spPr>
          <a:xfrm>
            <a:off x="6447916" y="1566369"/>
            <a:ext cx="16200" cy="117900"/>
          </a:xfrm>
          <a:prstGeom prst="rect">
            <a:avLst/>
          </a:prstGeom>
          <a:solidFill>
            <a:srgbClr val="F7A81B">
              <a:alpha val="70200"/>
            </a:srgbClr>
          </a:solidFill>
          <a:ln>
            <a:noFill/>
          </a:ln>
        </p:spPr>
        <p:txBody>
          <a:bodyPr spcFirstLastPara="1" wrap="square" lIns="107475" tIns="53725" rIns="107475" bIns="53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16"/>
              <a:buFont typeface="Calibri"/>
              <a:buNone/>
            </a:pPr>
            <a:endParaRPr sz="211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7"/>
          <p:cNvSpPr/>
          <p:nvPr/>
        </p:nvSpPr>
        <p:spPr>
          <a:xfrm>
            <a:off x="5708982" y="1802184"/>
            <a:ext cx="1494000" cy="1490700"/>
          </a:xfrm>
          <a:prstGeom prst="roundRect">
            <a:avLst>
              <a:gd name="adj" fmla="val 6811"/>
            </a:avLst>
          </a:prstGeom>
          <a:solidFill>
            <a:schemeClr val="accent1"/>
          </a:solidFill>
          <a:ln w="11200" cap="flat" cmpd="sng">
            <a:solidFill>
              <a:srgbClr val="F7A81B">
                <a:alpha val="349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7475" tIns="53725" rIns="107475" bIns="53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16"/>
              <a:buFont typeface="Calibri"/>
              <a:buNone/>
            </a:pPr>
            <a:endParaRPr sz="211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7" descr="preencoded.png"/>
          <p:cNvSpPr/>
          <p:nvPr/>
        </p:nvSpPr>
        <p:spPr>
          <a:xfrm>
            <a:off x="6304467" y="1964001"/>
            <a:ext cx="303000" cy="303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1" name="Google Shape;71;p7"/>
          <p:cNvSpPr/>
          <p:nvPr/>
        </p:nvSpPr>
        <p:spPr>
          <a:xfrm>
            <a:off x="6061975" y="2334168"/>
            <a:ext cx="7881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86"/>
              <a:buFont typeface="Calibri"/>
              <a:buNone/>
            </a:pPr>
            <a:r>
              <a:rPr lang="en" sz="1187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District</a:t>
            </a:r>
            <a:br>
              <a:rPr lang="en" sz="231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1187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WASH Leads</a:t>
            </a:r>
            <a:endParaRPr sz="11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7"/>
          <p:cNvSpPr/>
          <p:nvPr/>
        </p:nvSpPr>
        <p:spPr>
          <a:xfrm>
            <a:off x="5842499" y="2693139"/>
            <a:ext cx="1227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A8C8E8"/>
              </a:buClr>
              <a:buSzPts val="823"/>
              <a:buFont typeface="Calibri"/>
              <a:buNone/>
            </a:pPr>
            <a:r>
              <a:rPr lang="en" sz="823">
                <a:solidFill>
                  <a:srgbClr val="A8C8E8"/>
                </a:solidFill>
                <a:latin typeface="Calibri"/>
                <a:ea typeface="Calibri"/>
                <a:cs typeface="Calibri"/>
                <a:sym typeface="Calibri"/>
              </a:rPr>
              <a:t>Coordinate multi-club WASH initiatives at the district level</a:t>
            </a:r>
            <a:endParaRPr sz="82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7"/>
          <p:cNvSpPr/>
          <p:nvPr/>
        </p:nvSpPr>
        <p:spPr>
          <a:xfrm>
            <a:off x="8245044" y="1566369"/>
            <a:ext cx="16200" cy="117900"/>
          </a:xfrm>
          <a:prstGeom prst="rect">
            <a:avLst/>
          </a:prstGeom>
          <a:solidFill>
            <a:srgbClr val="F7A81B">
              <a:alpha val="70200"/>
            </a:srgbClr>
          </a:solidFill>
          <a:ln>
            <a:noFill/>
          </a:ln>
        </p:spPr>
        <p:txBody>
          <a:bodyPr spcFirstLastPara="1" wrap="square" lIns="107475" tIns="53725" rIns="107475" bIns="53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16"/>
              <a:buFont typeface="Calibri"/>
              <a:buNone/>
            </a:pPr>
            <a:endParaRPr sz="211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7"/>
          <p:cNvSpPr/>
          <p:nvPr/>
        </p:nvSpPr>
        <p:spPr>
          <a:xfrm>
            <a:off x="7506110" y="1802184"/>
            <a:ext cx="1494000" cy="1490700"/>
          </a:xfrm>
          <a:prstGeom prst="roundRect">
            <a:avLst>
              <a:gd name="adj" fmla="val 6811"/>
            </a:avLst>
          </a:prstGeom>
          <a:solidFill>
            <a:schemeClr val="accent1"/>
          </a:solidFill>
          <a:ln w="11200" cap="flat" cmpd="sng">
            <a:solidFill>
              <a:srgbClr val="1A9ED9">
                <a:alpha val="502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7475" tIns="53725" rIns="107475" bIns="53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16"/>
              <a:buFont typeface="Calibri"/>
              <a:buNone/>
            </a:pPr>
            <a:endParaRPr sz="211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7" descr="preencoded.png"/>
          <p:cNvSpPr/>
          <p:nvPr/>
        </p:nvSpPr>
        <p:spPr>
          <a:xfrm>
            <a:off x="8101596" y="1964001"/>
            <a:ext cx="303000" cy="303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6" name="Google Shape;76;p7"/>
          <p:cNvSpPr/>
          <p:nvPr/>
        </p:nvSpPr>
        <p:spPr>
          <a:xfrm>
            <a:off x="7859103" y="2334168"/>
            <a:ext cx="7881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86"/>
              <a:buFont typeface="Calibri"/>
              <a:buNone/>
            </a:pPr>
            <a:r>
              <a:rPr lang="en" sz="1187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Club</a:t>
            </a:r>
            <a:br>
              <a:rPr lang="en" sz="231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1187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WASH Leads</a:t>
            </a:r>
            <a:endParaRPr sz="11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7"/>
          <p:cNvSpPr/>
          <p:nvPr/>
        </p:nvSpPr>
        <p:spPr>
          <a:xfrm>
            <a:off x="7639627" y="2693139"/>
            <a:ext cx="1227000" cy="47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A8C8E8"/>
              </a:buClr>
              <a:buSzPts val="823"/>
              <a:buFont typeface="Calibri"/>
              <a:buNone/>
            </a:pPr>
            <a:r>
              <a:rPr lang="en" sz="823">
                <a:solidFill>
                  <a:srgbClr val="A8C8E8"/>
                </a:solidFill>
                <a:latin typeface="Calibri"/>
                <a:ea typeface="Calibri"/>
                <a:cs typeface="Calibri"/>
                <a:sym typeface="Calibri"/>
              </a:rPr>
              <a:t>Implement sustainable water, sanitation &amp; hygiene projects</a:t>
            </a:r>
            <a:endParaRPr sz="82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7"/>
          <p:cNvSpPr/>
          <p:nvPr/>
        </p:nvSpPr>
        <p:spPr>
          <a:xfrm>
            <a:off x="0" y="0"/>
            <a:ext cx="9144000" cy="35400"/>
          </a:xfrm>
          <a:prstGeom prst="rect">
            <a:avLst/>
          </a:prstGeom>
          <a:gradFill>
            <a:gsLst>
              <a:gs pos="0">
                <a:srgbClr val="F7A81B"/>
              </a:gs>
              <a:gs pos="50000">
                <a:srgbClr val="F7C85A"/>
              </a:gs>
              <a:gs pos="100000">
                <a:srgbClr val="F7A81B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7"/>
          <p:cNvSpPr/>
          <p:nvPr/>
        </p:nvSpPr>
        <p:spPr>
          <a:xfrm>
            <a:off x="0" y="5114330"/>
            <a:ext cx="9144000" cy="291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30000">
                <a:srgbClr val="F7A81B">
                  <a:alpha val="60000"/>
                </a:srgbClr>
              </a:gs>
              <a:gs pos="70000">
                <a:srgbClr val="F7A81B">
                  <a:alpha val="6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7"/>
          <p:cNvSpPr txBox="1"/>
          <p:nvPr/>
        </p:nvSpPr>
        <p:spPr>
          <a:xfrm>
            <a:off x="3725521" y="3409395"/>
            <a:ext cx="1781100" cy="1662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Educate clubs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Resource to clubs, connection to WASH-RAG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Collaborate and connect clubs, stakeholders, agencies, etc.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7"/>
          <p:cNvSpPr txBox="1"/>
          <p:nvPr/>
        </p:nvSpPr>
        <p:spPr>
          <a:xfrm>
            <a:off x="5544185" y="3410775"/>
            <a:ext cx="1781100" cy="1662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Facilitate &amp; promote joint club projects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Funding resources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Regular education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WASH Summits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7"/>
          <p:cNvSpPr txBox="1"/>
          <p:nvPr/>
        </p:nvSpPr>
        <p:spPr>
          <a:xfrm>
            <a:off x="7346985" y="3417448"/>
            <a:ext cx="1781100" cy="1662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Engage &amp; educate club members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New WASH-RAG memberships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Implement projects</a:t>
            </a: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8"/>
          <p:cNvSpPr/>
          <p:nvPr/>
        </p:nvSpPr>
        <p:spPr>
          <a:xfrm>
            <a:off x="0" y="0"/>
            <a:ext cx="9144000" cy="43200"/>
          </a:xfrm>
          <a:prstGeom prst="rect">
            <a:avLst/>
          </a:prstGeom>
          <a:solidFill>
            <a:srgbClr val="003F7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8"/>
          <p:cNvSpPr/>
          <p:nvPr/>
        </p:nvSpPr>
        <p:spPr>
          <a:xfrm>
            <a:off x="0" y="0"/>
            <a:ext cx="43200" cy="5143500"/>
          </a:xfrm>
          <a:prstGeom prst="rect">
            <a:avLst/>
          </a:prstGeom>
          <a:solidFill>
            <a:srgbClr val="003F72">
              <a:alpha val="149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8"/>
          <p:cNvSpPr/>
          <p:nvPr/>
        </p:nvSpPr>
        <p:spPr>
          <a:xfrm>
            <a:off x="3804569" y="251519"/>
            <a:ext cx="52011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F72"/>
              </a:buClr>
              <a:buSzPts val="4500"/>
              <a:buFont typeface="Calibri"/>
              <a:buNone/>
            </a:pPr>
            <a:r>
              <a:rPr lang="en" sz="4500">
                <a:solidFill>
                  <a:srgbClr val="003F72"/>
                </a:solidFill>
                <a:latin typeface="Calibri"/>
                <a:ea typeface="Calibri"/>
                <a:cs typeface="Calibri"/>
                <a:sym typeface="Calibri"/>
              </a:rPr>
              <a:t>Next Steps ….</a:t>
            </a:r>
            <a:endParaRPr sz="4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8"/>
          <p:cNvSpPr/>
          <p:nvPr/>
        </p:nvSpPr>
        <p:spPr>
          <a:xfrm>
            <a:off x="610900" y="1826650"/>
            <a:ext cx="1644900" cy="1138500"/>
          </a:xfrm>
          <a:prstGeom prst="roundRect">
            <a:avLst>
              <a:gd name="adj" fmla="val 19771"/>
            </a:avLst>
          </a:prstGeom>
          <a:solidFill>
            <a:srgbClr val="003F72"/>
          </a:solidFill>
          <a:ln>
            <a:noFill/>
          </a:ln>
          <a:effectLst>
            <a:outerShdw blurRad="128270" dist="29210" dir="5400000" algn="bl" rotWithShape="0">
              <a:srgbClr val="003F72">
                <a:alpha val="21960"/>
              </a:srgbClr>
            </a:outerShdw>
          </a:effectLst>
        </p:spPr>
        <p:txBody>
          <a:bodyPr spcFirstLastPara="1" wrap="square" lIns="257800" tIns="100325" rIns="257800" bIns="1003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7A81B"/>
              </a:buClr>
              <a:buSzPts val="1240"/>
              <a:buFont typeface="Calibri"/>
              <a:buNone/>
            </a:pPr>
            <a:r>
              <a:rPr lang="en" sz="1240" b="1">
                <a:solidFill>
                  <a:srgbClr val="F7A81B"/>
                </a:solidFill>
                <a:latin typeface="Calibri"/>
                <a:ea typeface="Calibri"/>
                <a:cs typeface="Calibri"/>
                <a:sym typeface="Calibri"/>
              </a:rPr>
              <a:t>EMAIL TO AUTHORIZE CONNECTION TO CLUBS</a:t>
            </a:r>
            <a:endParaRPr sz="12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8"/>
          <p:cNvSpPr/>
          <p:nvPr/>
        </p:nvSpPr>
        <p:spPr>
          <a:xfrm>
            <a:off x="2370298" y="1937713"/>
            <a:ext cx="13800" cy="319800"/>
          </a:xfrm>
          <a:prstGeom prst="roundRect">
            <a:avLst>
              <a:gd name="adj" fmla="val 100932"/>
            </a:avLst>
          </a:prstGeom>
          <a:solidFill>
            <a:srgbClr val="003F72">
              <a:alpha val="251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8"/>
          <p:cNvSpPr/>
          <p:nvPr/>
        </p:nvSpPr>
        <p:spPr>
          <a:xfrm>
            <a:off x="2443275" y="1826650"/>
            <a:ext cx="1695900" cy="1138500"/>
          </a:xfrm>
          <a:prstGeom prst="roundRect">
            <a:avLst>
              <a:gd name="adj" fmla="val 19771"/>
            </a:avLst>
          </a:prstGeom>
          <a:solidFill>
            <a:srgbClr val="003F72"/>
          </a:solidFill>
          <a:ln>
            <a:noFill/>
          </a:ln>
          <a:effectLst>
            <a:outerShdw blurRad="128270" dist="29210" dir="5400000" algn="bl" rotWithShape="0">
              <a:srgbClr val="003F72">
                <a:alpha val="21960"/>
              </a:srgbClr>
            </a:outerShdw>
          </a:effectLst>
        </p:spPr>
        <p:txBody>
          <a:bodyPr spcFirstLastPara="1" wrap="square" lIns="257800" tIns="100325" rIns="257800" bIns="1003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7A81B"/>
              </a:buClr>
              <a:buSzPts val="1240"/>
              <a:buFont typeface="Calibri"/>
              <a:buNone/>
            </a:pPr>
            <a:r>
              <a:rPr lang="en" sz="1240" b="1">
                <a:solidFill>
                  <a:srgbClr val="F7A81B"/>
                </a:solidFill>
                <a:latin typeface="Calibri"/>
                <a:ea typeface="Calibri"/>
                <a:cs typeface="Calibri"/>
                <a:sym typeface="Calibri"/>
              </a:rPr>
              <a:t>IDENTIFY DISTRICT WASH LEAD &amp; AMBASSADOR</a:t>
            </a:r>
            <a:endParaRPr sz="12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8"/>
          <p:cNvSpPr/>
          <p:nvPr/>
        </p:nvSpPr>
        <p:spPr>
          <a:xfrm>
            <a:off x="4200587" y="1937713"/>
            <a:ext cx="13800" cy="319800"/>
          </a:xfrm>
          <a:prstGeom prst="roundRect">
            <a:avLst>
              <a:gd name="adj" fmla="val 100932"/>
            </a:avLst>
          </a:prstGeom>
          <a:solidFill>
            <a:srgbClr val="003F72">
              <a:alpha val="251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8"/>
          <p:cNvSpPr/>
          <p:nvPr/>
        </p:nvSpPr>
        <p:spPr>
          <a:xfrm>
            <a:off x="4326450" y="1826650"/>
            <a:ext cx="1644900" cy="1138500"/>
          </a:xfrm>
          <a:prstGeom prst="roundRect">
            <a:avLst>
              <a:gd name="adj" fmla="val 19771"/>
            </a:avLst>
          </a:prstGeom>
          <a:solidFill>
            <a:srgbClr val="003F72"/>
          </a:solidFill>
          <a:ln>
            <a:noFill/>
          </a:ln>
          <a:effectLst>
            <a:outerShdw blurRad="128270" dist="29210" dir="5400000" algn="bl" rotWithShape="0">
              <a:srgbClr val="003F72">
                <a:alpha val="21960"/>
              </a:srgbClr>
            </a:outerShdw>
          </a:effectLst>
        </p:spPr>
        <p:txBody>
          <a:bodyPr spcFirstLastPara="1" wrap="square" lIns="257800" tIns="100325" rIns="257800" bIns="1003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7A81B"/>
              </a:buClr>
              <a:buSzPts val="1240"/>
              <a:buFont typeface="Calibri"/>
              <a:buNone/>
            </a:pPr>
            <a:r>
              <a:rPr lang="en" sz="1240" b="1">
                <a:solidFill>
                  <a:srgbClr val="F7A81B"/>
                </a:solidFill>
                <a:latin typeface="Calibri"/>
                <a:ea typeface="Calibri"/>
                <a:cs typeface="Calibri"/>
                <a:sym typeface="Calibri"/>
              </a:rPr>
              <a:t>ENCOURAGE ENGAGEMENT FROM INTERESTED PARTICIPANTS</a:t>
            </a:r>
            <a:endParaRPr sz="124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8"/>
          <p:cNvSpPr/>
          <p:nvPr/>
        </p:nvSpPr>
        <p:spPr>
          <a:xfrm>
            <a:off x="3206415" y="2760091"/>
            <a:ext cx="429300" cy="27000"/>
          </a:xfrm>
          <a:prstGeom prst="roundRect">
            <a:avLst>
              <a:gd name="adj" fmla="val 64736"/>
            </a:avLst>
          </a:prstGeom>
          <a:solidFill>
            <a:srgbClr val="003F72">
              <a:alpha val="349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8"/>
          <p:cNvSpPr/>
          <p:nvPr/>
        </p:nvSpPr>
        <p:spPr>
          <a:xfrm>
            <a:off x="1393425" y="3372234"/>
            <a:ext cx="4204500" cy="12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F72"/>
              </a:buClr>
              <a:buSzPts val="900"/>
              <a:buFont typeface="Calibri"/>
              <a:buNone/>
            </a:pPr>
            <a:r>
              <a:rPr lang="en" b="1">
                <a:solidFill>
                  <a:srgbClr val="003F72"/>
                </a:solidFill>
                <a:latin typeface="Calibri"/>
                <a:ea typeface="Calibri"/>
                <a:cs typeface="Calibri"/>
                <a:sym typeface="Calibri"/>
              </a:rPr>
              <a:t>Vision:  Mobilize a global network</a:t>
            </a:r>
            <a:r>
              <a:rPr lang="en">
                <a:solidFill>
                  <a:srgbClr val="003F72"/>
                </a:solidFill>
                <a:latin typeface="Calibri"/>
                <a:ea typeface="Calibri"/>
                <a:cs typeface="Calibri"/>
                <a:sym typeface="Calibri"/>
              </a:rPr>
              <a:t> of WASH professionals and partners to advance sustainable water, sanitation and hygiene solutions worldwide.</a:t>
            </a:r>
            <a:endParaRPr>
              <a:solidFill>
                <a:srgbClr val="003F7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F72"/>
              </a:buClr>
              <a:buSzPts val="900"/>
              <a:buFont typeface="Calibri"/>
              <a:buNone/>
            </a:pPr>
            <a:endParaRPr>
              <a:solidFill>
                <a:srgbClr val="003F7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F72"/>
              </a:buClr>
              <a:buSzPts val="900"/>
              <a:buFont typeface="Calibri"/>
              <a:buNone/>
            </a:pPr>
            <a:r>
              <a:rPr lang="en" b="1">
                <a:solidFill>
                  <a:srgbClr val="003F72"/>
                </a:solidFill>
                <a:latin typeface="Calibri"/>
                <a:ea typeface="Calibri"/>
                <a:cs typeface="Calibri"/>
                <a:sym typeface="Calibri"/>
              </a:rPr>
              <a:t>WWW.WASHRAG.ORG</a:t>
            </a:r>
            <a:endParaRPr b="1">
              <a:solidFill>
                <a:srgbClr val="003F7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9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003F7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9"/>
          <p:cNvSpPr/>
          <p:nvPr/>
        </p:nvSpPr>
        <p:spPr>
          <a:xfrm>
            <a:off x="5800725" y="295275"/>
            <a:ext cx="2971800" cy="4591200"/>
          </a:xfrm>
          <a:prstGeom prst="roundRect">
            <a:avLst>
              <a:gd name="adj" fmla="val 5448"/>
            </a:avLst>
          </a:prstGeom>
          <a:solidFill>
            <a:srgbClr val="000000">
              <a:alpha val="8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9"/>
          <p:cNvSpPr txBox="1"/>
          <p:nvPr/>
        </p:nvSpPr>
        <p:spPr>
          <a:xfrm>
            <a:off x="381000" y="266700"/>
            <a:ext cx="5143500" cy="6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1A9ED9"/>
                </a:solidFill>
                <a:latin typeface="Lexend"/>
                <a:ea typeface="Lexend"/>
                <a:cs typeface="Lexend"/>
                <a:sym typeface="Lexend"/>
              </a:rPr>
              <a:t>2027 Rotary International Convention Event</a:t>
            </a:r>
            <a:endParaRPr sz="900" b="1">
              <a:solidFill>
                <a:srgbClr val="1A9ED9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3F72"/>
                </a:solidFill>
                <a:latin typeface="Lexend"/>
                <a:ea typeface="Lexend"/>
                <a:cs typeface="Lexend"/>
                <a:sym typeface="Lexend"/>
              </a:rPr>
              <a:t>World Water, Sanitation &amp; Hygiene Summit</a:t>
            </a:r>
            <a:endParaRPr sz="1800" b="1">
              <a:solidFill>
                <a:srgbClr val="003F7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5" name="Google Shape;105;p9"/>
          <p:cNvGrpSpPr/>
          <p:nvPr/>
        </p:nvGrpSpPr>
        <p:grpSpPr>
          <a:xfrm>
            <a:off x="381000" y="1123950"/>
            <a:ext cx="5048400" cy="457200"/>
            <a:chOff x="0" y="0"/>
            <a:chExt cx="5048400" cy="457200"/>
          </a:xfrm>
        </p:grpSpPr>
        <p:sp>
          <p:nvSpPr>
            <p:cNvPr id="106" name="Google Shape;106;p9"/>
            <p:cNvSpPr/>
            <p:nvPr/>
          </p:nvSpPr>
          <p:spPr>
            <a:xfrm>
              <a:off x="0" y="0"/>
              <a:ext cx="5048400" cy="457200"/>
            </a:xfrm>
            <a:prstGeom prst="roundRect">
              <a:avLst>
                <a:gd name="adj" fmla="val 16666"/>
              </a:avLst>
            </a:prstGeom>
            <a:solidFill>
              <a:srgbClr val="003F7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9"/>
            <p:cNvSpPr txBox="1"/>
            <p:nvPr/>
          </p:nvSpPr>
          <p:spPr>
            <a:xfrm>
              <a:off x="0" y="0"/>
              <a:ext cx="50484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0" rIns="15240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0">
                  <a:solidFill>
                    <a:srgbClr val="F7A81B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📅</a:t>
              </a:r>
              <a:r>
                <a:rPr lang="en" sz="1100" b="0">
                  <a:solidFill>
                    <a:srgbClr val="FFFFFF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 Date: Friday, June 25, 2027 </a:t>
              </a:r>
              <a:r>
                <a:rPr lang="en" sz="1100" b="0">
                  <a:solidFill>
                    <a:srgbClr val="F7A81B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⏰</a:t>
              </a:r>
              <a:r>
                <a:rPr lang="en" sz="1100" b="0">
                  <a:solidFill>
                    <a:srgbClr val="FFFFFF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 9:00 am – 4:00 pm</a:t>
              </a:r>
              <a:endParaRPr sz="1100" b="0">
                <a:solidFill>
                  <a:srgbClr val="FFFFFF"/>
                </a:solidFill>
                <a:latin typeface="Lexend SemiBold"/>
                <a:ea typeface="Lexend SemiBold"/>
                <a:cs typeface="Lexend SemiBold"/>
                <a:sym typeface="Lexend SemiBold"/>
              </a:endParaRPr>
            </a:p>
          </p:txBody>
        </p:sp>
      </p:grpSp>
      <p:grpSp>
        <p:nvGrpSpPr>
          <p:cNvPr id="108" name="Google Shape;108;p9"/>
          <p:cNvGrpSpPr/>
          <p:nvPr/>
        </p:nvGrpSpPr>
        <p:grpSpPr>
          <a:xfrm>
            <a:off x="381000" y="1733550"/>
            <a:ext cx="2428800" cy="876300"/>
            <a:chOff x="0" y="0"/>
            <a:chExt cx="2428800" cy="876300"/>
          </a:xfrm>
        </p:grpSpPr>
        <p:sp>
          <p:nvSpPr>
            <p:cNvPr id="109" name="Google Shape;109;p9"/>
            <p:cNvSpPr/>
            <p:nvPr/>
          </p:nvSpPr>
          <p:spPr>
            <a:xfrm>
              <a:off x="0" y="0"/>
              <a:ext cx="2428800" cy="876300"/>
            </a:xfrm>
            <a:prstGeom prst="roundRect">
              <a:avLst>
                <a:gd name="adj" fmla="val 10869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9"/>
            <p:cNvSpPr/>
            <p:nvPr/>
          </p:nvSpPr>
          <p:spPr>
            <a:xfrm>
              <a:off x="0" y="0"/>
              <a:ext cx="57300" cy="876300"/>
            </a:xfrm>
            <a:prstGeom prst="roundRect">
              <a:avLst>
                <a:gd name="adj" fmla="val 50000"/>
              </a:avLst>
            </a:prstGeom>
            <a:solidFill>
              <a:srgbClr val="1A9ED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9"/>
            <p:cNvSpPr txBox="1"/>
            <p:nvPr/>
          </p:nvSpPr>
          <p:spPr>
            <a:xfrm>
              <a:off x="152400" y="95250"/>
              <a:ext cx="21432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>
                  <a:solidFill>
                    <a:srgbClr val="003F72"/>
                  </a:solidFill>
                  <a:latin typeface="Lexend"/>
                  <a:ea typeface="Lexend"/>
                  <a:cs typeface="Lexend"/>
                  <a:sym typeface="Lexend"/>
                </a:rPr>
                <a:t>Morning Education</a:t>
              </a:r>
              <a:endParaRPr sz="1100" b="1">
                <a:solidFill>
                  <a:srgbClr val="003F72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950" b="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Keynote presentations and inspiring speakers</a:t>
              </a:r>
              <a:endParaRPr sz="950" b="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2" name="Google Shape;112;p9"/>
          <p:cNvGrpSpPr/>
          <p:nvPr/>
        </p:nvGrpSpPr>
        <p:grpSpPr>
          <a:xfrm>
            <a:off x="3000375" y="1733550"/>
            <a:ext cx="2428800" cy="876300"/>
            <a:chOff x="0" y="0"/>
            <a:chExt cx="2428800" cy="876300"/>
          </a:xfrm>
        </p:grpSpPr>
        <p:sp>
          <p:nvSpPr>
            <p:cNvPr id="113" name="Google Shape;113;p9"/>
            <p:cNvSpPr/>
            <p:nvPr/>
          </p:nvSpPr>
          <p:spPr>
            <a:xfrm>
              <a:off x="0" y="0"/>
              <a:ext cx="2428800" cy="876300"/>
            </a:xfrm>
            <a:prstGeom prst="roundRect">
              <a:avLst>
                <a:gd name="adj" fmla="val 10869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9"/>
            <p:cNvSpPr/>
            <p:nvPr/>
          </p:nvSpPr>
          <p:spPr>
            <a:xfrm>
              <a:off x="0" y="0"/>
              <a:ext cx="57300" cy="876300"/>
            </a:xfrm>
            <a:prstGeom prst="roundRect">
              <a:avLst>
                <a:gd name="adj" fmla="val 50000"/>
              </a:avLst>
            </a:prstGeom>
            <a:solidFill>
              <a:srgbClr val="1A9ED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9"/>
            <p:cNvSpPr txBox="1"/>
            <p:nvPr/>
          </p:nvSpPr>
          <p:spPr>
            <a:xfrm>
              <a:off x="152400" y="95250"/>
              <a:ext cx="21432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>
                  <a:solidFill>
                    <a:srgbClr val="003F72"/>
                  </a:solidFill>
                  <a:latin typeface="Lexend"/>
                  <a:ea typeface="Lexend"/>
                  <a:cs typeface="Lexend"/>
                  <a:sym typeface="Lexend"/>
                </a:rPr>
                <a:t>Afternoon Break-Outs</a:t>
              </a:r>
              <a:endParaRPr sz="1100" b="1">
                <a:solidFill>
                  <a:srgbClr val="003F72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950" b="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Interactive discussions and Q&amp;A with expert panels</a:t>
              </a:r>
              <a:endParaRPr sz="950" b="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6" name="Google Shape;116;p9"/>
          <p:cNvGrpSpPr/>
          <p:nvPr/>
        </p:nvGrpSpPr>
        <p:grpSpPr>
          <a:xfrm>
            <a:off x="381000" y="2743200"/>
            <a:ext cx="2428800" cy="876300"/>
            <a:chOff x="0" y="0"/>
            <a:chExt cx="2428800" cy="876300"/>
          </a:xfrm>
        </p:grpSpPr>
        <p:sp>
          <p:nvSpPr>
            <p:cNvPr id="117" name="Google Shape;117;p9"/>
            <p:cNvSpPr/>
            <p:nvPr/>
          </p:nvSpPr>
          <p:spPr>
            <a:xfrm>
              <a:off x="0" y="0"/>
              <a:ext cx="2428800" cy="876300"/>
            </a:xfrm>
            <a:prstGeom prst="roundRect">
              <a:avLst>
                <a:gd name="adj" fmla="val 10869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9"/>
            <p:cNvSpPr/>
            <p:nvPr/>
          </p:nvSpPr>
          <p:spPr>
            <a:xfrm>
              <a:off x="0" y="0"/>
              <a:ext cx="57300" cy="876300"/>
            </a:xfrm>
            <a:prstGeom prst="roundRect">
              <a:avLst>
                <a:gd name="adj" fmla="val 50000"/>
              </a:avLst>
            </a:prstGeom>
            <a:solidFill>
              <a:srgbClr val="F7A81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9"/>
            <p:cNvSpPr txBox="1"/>
            <p:nvPr/>
          </p:nvSpPr>
          <p:spPr>
            <a:xfrm>
              <a:off x="152400" y="95250"/>
              <a:ext cx="21432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>
                  <a:solidFill>
                    <a:srgbClr val="003F72"/>
                  </a:solidFill>
                  <a:latin typeface="Lexend"/>
                  <a:ea typeface="Lexend"/>
                  <a:cs typeface="Lexend"/>
                  <a:sym typeface="Lexend"/>
                </a:rPr>
                <a:t>Networking &amp; Exchange</a:t>
              </a:r>
              <a:endParaRPr sz="1100" b="1">
                <a:solidFill>
                  <a:srgbClr val="003F72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950" b="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Connect with international leaders and exchange ideas</a:t>
              </a:r>
              <a:endParaRPr sz="950" b="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0" name="Google Shape;120;p9"/>
          <p:cNvGrpSpPr/>
          <p:nvPr/>
        </p:nvGrpSpPr>
        <p:grpSpPr>
          <a:xfrm>
            <a:off x="3000375" y="2743200"/>
            <a:ext cx="2428800" cy="876300"/>
            <a:chOff x="0" y="0"/>
            <a:chExt cx="2428800" cy="876300"/>
          </a:xfrm>
        </p:grpSpPr>
        <p:sp>
          <p:nvSpPr>
            <p:cNvPr id="121" name="Google Shape;121;p9"/>
            <p:cNvSpPr/>
            <p:nvPr/>
          </p:nvSpPr>
          <p:spPr>
            <a:xfrm>
              <a:off x="0" y="0"/>
              <a:ext cx="2428800" cy="876300"/>
            </a:xfrm>
            <a:prstGeom prst="roundRect">
              <a:avLst>
                <a:gd name="adj" fmla="val 10869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9"/>
            <p:cNvSpPr/>
            <p:nvPr/>
          </p:nvSpPr>
          <p:spPr>
            <a:xfrm>
              <a:off x="0" y="0"/>
              <a:ext cx="57300" cy="876300"/>
            </a:xfrm>
            <a:prstGeom prst="roundRect">
              <a:avLst>
                <a:gd name="adj" fmla="val 50000"/>
              </a:avLst>
            </a:prstGeom>
            <a:solidFill>
              <a:srgbClr val="F7A81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9"/>
            <p:cNvSpPr txBox="1"/>
            <p:nvPr/>
          </p:nvSpPr>
          <p:spPr>
            <a:xfrm>
              <a:off x="152400" y="95250"/>
              <a:ext cx="21432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>
                  <a:solidFill>
                    <a:srgbClr val="003F72"/>
                  </a:solidFill>
                  <a:latin typeface="Lexend"/>
                  <a:ea typeface="Lexend"/>
                  <a:cs typeface="Lexend"/>
                  <a:sym typeface="Lexend"/>
                </a:rPr>
                <a:t>Collaborative Impact</a:t>
              </a:r>
              <a:endParaRPr sz="1100" b="1">
                <a:solidFill>
                  <a:srgbClr val="003F72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950" b="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Building partnerships for sustainable global WASH solutions</a:t>
              </a:r>
              <a:endParaRPr sz="950" b="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4" name="Google Shape;124;p9"/>
          <p:cNvGrpSpPr/>
          <p:nvPr/>
        </p:nvGrpSpPr>
        <p:grpSpPr>
          <a:xfrm>
            <a:off x="381000" y="3752850"/>
            <a:ext cx="2428800" cy="876300"/>
            <a:chOff x="0" y="0"/>
            <a:chExt cx="2428800" cy="876300"/>
          </a:xfrm>
        </p:grpSpPr>
        <p:sp>
          <p:nvSpPr>
            <p:cNvPr id="125" name="Google Shape;125;p9"/>
            <p:cNvSpPr/>
            <p:nvPr/>
          </p:nvSpPr>
          <p:spPr>
            <a:xfrm>
              <a:off x="0" y="0"/>
              <a:ext cx="2428800" cy="876300"/>
            </a:xfrm>
            <a:prstGeom prst="roundRect">
              <a:avLst>
                <a:gd name="adj" fmla="val 10869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9"/>
            <p:cNvSpPr/>
            <p:nvPr/>
          </p:nvSpPr>
          <p:spPr>
            <a:xfrm>
              <a:off x="0" y="0"/>
              <a:ext cx="57300" cy="876300"/>
            </a:xfrm>
            <a:prstGeom prst="roundRect">
              <a:avLst>
                <a:gd name="adj" fmla="val 50000"/>
              </a:avLst>
            </a:prstGeom>
            <a:solidFill>
              <a:srgbClr val="003F7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9"/>
            <p:cNvSpPr txBox="1"/>
            <p:nvPr/>
          </p:nvSpPr>
          <p:spPr>
            <a:xfrm>
              <a:off x="152400" y="95250"/>
              <a:ext cx="21432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>
                  <a:solidFill>
                    <a:srgbClr val="003F72"/>
                  </a:solidFill>
                  <a:latin typeface="Lexend"/>
                  <a:ea typeface="Lexend"/>
                  <a:cs typeface="Lexend"/>
                  <a:sym typeface="Lexend"/>
                </a:rPr>
                <a:t>Local &amp; Global Cuisine</a:t>
              </a:r>
              <a:endParaRPr sz="1100" b="1">
                <a:solidFill>
                  <a:srgbClr val="003F72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950" b="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Delightful culinary experiences throughout the summit</a:t>
              </a:r>
              <a:endParaRPr sz="950" b="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8" name="Google Shape;128;p9"/>
          <p:cNvGrpSpPr/>
          <p:nvPr/>
        </p:nvGrpSpPr>
        <p:grpSpPr>
          <a:xfrm>
            <a:off x="3000375" y="3752850"/>
            <a:ext cx="2428800" cy="876300"/>
            <a:chOff x="0" y="0"/>
            <a:chExt cx="2428800" cy="876300"/>
          </a:xfrm>
        </p:grpSpPr>
        <p:sp>
          <p:nvSpPr>
            <p:cNvPr id="129" name="Google Shape;129;p9"/>
            <p:cNvSpPr/>
            <p:nvPr/>
          </p:nvSpPr>
          <p:spPr>
            <a:xfrm>
              <a:off x="0" y="0"/>
              <a:ext cx="2428800" cy="876300"/>
            </a:xfrm>
            <a:prstGeom prst="roundRect">
              <a:avLst>
                <a:gd name="adj" fmla="val 10869"/>
              </a:avLst>
            </a:prstGeom>
            <a:solidFill>
              <a:srgbClr val="FFFFFF"/>
            </a:solidFill>
            <a:ln w="9525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>
              <a:off x="0" y="0"/>
              <a:ext cx="57300" cy="876300"/>
            </a:xfrm>
            <a:prstGeom prst="roundRect">
              <a:avLst>
                <a:gd name="adj" fmla="val 50000"/>
              </a:avLst>
            </a:prstGeom>
            <a:solidFill>
              <a:srgbClr val="003F7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9"/>
            <p:cNvSpPr txBox="1"/>
            <p:nvPr/>
          </p:nvSpPr>
          <p:spPr>
            <a:xfrm>
              <a:off x="152400" y="95250"/>
              <a:ext cx="2143200" cy="68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 b="1">
                  <a:solidFill>
                    <a:srgbClr val="003F72"/>
                  </a:solidFill>
                  <a:latin typeface="Lexend"/>
                  <a:ea typeface="Lexend"/>
                  <a:cs typeface="Lexend"/>
                  <a:sym typeface="Lexend"/>
                </a:rPr>
                <a:t>Evening Excursion</a:t>
              </a:r>
              <a:endParaRPr sz="1100" b="1">
                <a:solidFill>
                  <a:srgbClr val="003F72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" sz="950" b="0">
                  <a:solidFill>
                    <a:srgbClr val="475569"/>
                  </a:solidFill>
                  <a:latin typeface="Lexend"/>
                  <a:ea typeface="Lexend"/>
                  <a:cs typeface="Lexend"/>
                  <a:sym typeface="Lexend"/>
                </a:rPr>
                <a:t>Optional dinner and authentic Flamenco cultural experience</a:t>
              </a:r>
              <a:endParaRPr sz="950" b="0">
                <a:solidFill>
                  <a:srgbClr val="475569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32" name="Google Shape;132;p9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7778" y="130836"/>
            <a:ext cx="3524251" cy="49806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281</Words>
  <Application>Microsoft Office PowerPoint</Application>
  <PresentationFormat>On-screen Show (16:9)</PresentationFormat>
  <Paragraphs>62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Lexend</vt:lpstr>
      <vt:lpstr>Lexend SemiBold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Michael Brown</cp:lastModifiedBy>
  <cp:revision>1</cp:revision>
  <dcterms:modified xsi:type="dcterms:W3CDTF">2026-10-18T18:19:14Z</dcterms:modified>
</cp:coreProperties>
</file>