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9" r:id="rId3"/>
    <p:sldId id="256" r:id="rId4"/>
    <p:sldId id="259" r:id="rId5"/>
    <p:sldId id="279" r:id="rId6"/>
    <p:sldId id="276" r:id="rId7"/>
    <p:sldId id="275" r:id="rId8"/>
    <p:sldId id="277" r:id="rId9"/>
    <p:sldId id="257" r:id="rId10"/>
    <p:sldId id="258" r:id="rId11"/>
    <p:sldId id="260" r:id="rId12"/>
    <p:sldId id="278" r:id="rId13"/>
    <p:sldId id="261"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A6D1E-FDEE-4000-8E6A-238CE50589DF}" v="1" dt="2026-05-05T17:57:49.634"/>
    <p1510:client id="{31C3EABC-69C6-4623-B5B9-CE9FF7E31DC2}" v="1" dt="2026-05-05T13:09:31.410"/>
    <p1510:client id="{61BA9FC3-5CB6-4B14-8202-6F9304CB77C0}" v="7" dt="2026-05-04T21:43:42.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58" autoAdjust="0"/>
  </p:normalViewPr>
  <p:slideViewPr>
    <p:cSldViewPr snapToGrid="0">
      <p:cViewPr varScale="1">
        <p:scale>
          <a:sx n="80" d="100"/>
          <a:sy n="80" d="100"/>
        </p:scale>
        <p:origin x="86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ald Coughter" userId="b4fe0ed7-9421-474a-9c56-b9c0fd7bf9ee" providerId="ADAL" clId="{A9A1AA84-0C92-4A7B-9478-66529D7C3150}"/>
    <pc:docChg chg="undo redo custSel addSld delSld modSld sldOrd">
      <pc:chgData name="Jerald Coughter" userId="b4fe0ed7-9421-474a-9c56-b9c0fd7bf9ee" providerId="ADAL" clId="{A9A1AA84-0C92-4A7B-9478-66529D7C3150}" dt="2026-05-05T13:24:23.069" v="3932" actId="20577"/>
      <pc:docMkLst>
        <pc:docMk/>
      </pc:docMkLst>
      <pc:sldChg chg="modSp mod ord modNotesTx">
        <pc:chgData name="Jerald Coughter" userId="b4fe0ed7-9421-474a-9c56-b9c0fd7bf9ee" providerId="ADAL" clId="{A9A1AA84-0C92-4A7B-9478-66529D7C3150}" dt="2026-05-04T22:02:27.953" v="3740" actId="113"/>
        <pc:sldMkLst>
          <pc:docMk/>
          <pc:sldMk cId="1843050719" sldId="256"/>
        </pc:sldMkLst>
        <pc:spChg chg="mod">
          <ac:chgData name="Jerald Coughter" userId="b4fe0ed7-9421-474a-9c56-b9c0fd7bf9ee" providerId="ADAL" clId="{A9A1AA84-0C92-4A7B-9478-66529D7C3150}" dt="2026-05-04T22:02:27.953" v="3740" actId="113"/>
          <ac:spMkLst>
            <pc:docMk/>
            <pc:sldMk cId="1843050719" sldId="256"/>
            <ac:spMk id="6" creationId="{241CC91D-84CB-DFE5-5BE7-396F82B16C75}"/>
          </ac:spMkLst>
        </pc:spChg>
      </pc:sldChg>
      <pc:sldChg chg="add">
        <pc:chgData name="Jerald Coughter" userId="b4fe0ed7-9421-474a-9c56-b9c0fd7bf9ee" providerId="ADAL" clId="{A9A1AA84-0C92-4A7B-9478-66529D7C3150}" dt="2026-05-05T13:09:31.394" v="3741"/>
        <pc:sldMkLst>
          <pc:docMk/>
          <pc:sldMk cId="2769192520" sldId="257"/>
        </pc:sldMkLst>
      </pc:sldChg>
      <pc:sldChg chg="add">
        <pc:chgData name="Jerald Coughter" userId="b4fe0ed7-9421-474a-9c56-b9c0fd7bf9ee" providerId="ADAL" clId="{A9A1AA84-0C92-4A7B-9478-66529D7C3150}" dt="2026-05-05T13:09:31.394" v="3741"/>
        <pc:sldMkLst>
          <pc:docMk/>
          <pc:sldMk cId="3564163219" sldId="258"/>
        </pc:sldMkLst>
      </pc:sldChg>
      <pc:sldChg chg="addSp delSp modSp add mod modNotesTx">
        <pc:chgData name="Jerald Coughter" userId="b4fe0ed7-9421-474a-9c56-b9c0fd7bf9ee" providerId="ADAL" clId="{A9A1AA84-0C92-4A7B-9478-66529D7C3150}" dt="2026-05-05T13:24:23.069" v="3932" actId="20577"/>
        <pc:sldMkLst>
          <pc:docMk/>
          <pc:sldMk cId="2895102590" sldId="259"/>
        </pc:sldMkLst>
        <pc:spChg chg="mod">
          <ac:chgData name="Jerald Coughter" userId="b4fe0ed7-9421-474a-9c56-b9c0fd7bf9ee" providerId="ADAL" clId="{A9A1AA84-0C92-4A7B-9478-66529D7C3150}" dt="2026-05-05T13:24:23.069" v="3932" actId="20577"/>
          <ac:spMkLst>
            <pc:docMk/>
            <pc:sldMk cId="2895102590" sldId="259"/>
            <ac:spMk id="6" creationId="{241CC91D-84CB-DFE5-5BE7-396F82B16C75}"/>
          </ac:spMkLst>
        </pc:spChg>
        <pc:spChg chg="add del mod">
          <ac:chgData name="Jerald Coughter" userId="b4fe0ed7-9421-474a-9c56-b9c0fd7bf9ee" providerId="ADAL" clId="{A9A1AA84-0C92-4A7B-9478-66529D7C3150}" dt="2026-05-05T13:18:54.707" v="3776" actId="22"/>
          <ac:spMkLst>
            <pc:docMk/>
            <pc:sldMk cId="2895102590" sldId="259"/>
            <ac:spMk id="7" creationId="{5A50B05F-DFD5-B00E-0AF2-A1F900372FB1}"/>
          </ac:spMkLst>
        </pc:spChg>
      </pc:sldChg>
      <pc:sldChg chg="add">
        <pc:chgData name="Jerald Coughter" userId="b4fe0ed7-9421-474a-9c56-b9c0fd7bf9ee" providerId="ADAL" clId="{A9A1AA84-0C92-4A7B-9478-66529D7C3150}" dt="2026-05-05T13:09:31.394" v="3741"/>
        <pc:sldMkLst>
          <pc:docMk/>
          <pc:sldMk cId="2954021049" sldId="260"/>
        </pc:sldMkLst>
      </pc:sldChg>
      <pc:sldChg chg="add">
        <pc:chgData name="Jerald Coughter" userId="b4fe0ed7-9421-474a-9c56-b9c0fd7bf9ee" providerId="ADAL" clId="{A9A1AA84-0C92-4A7B-9478-66529D7C3150}" dt="2026-05-05T13:09:31.394" v="3741"/>
        <pc:sldMkLst>
          <pc:docMk/>
          <pc:sldMk cId="2237956305" sldId="261"/>
        </pc:sldMkLst>
      </pc:sldChg>
      <pc:sldChg chg="add">
        <pc:chgData name="Jerald Coughter" userId="b4fe0ed7-9421-474a-9c56-b9c0fd7bf9ee" providerId="ADAL" clId="{A9A1AA84-0C92-4A7B-9478-66529D7C3150}" dt="2026-05-05T13:09:31.394" v="3741"/>
        <pc:sldMkLst>
          <pc:docMk/>
          <pc:sldMk cId="3972583639" sldId="262"/>
        </pc:sldMkLst>
      </pc:sldChg>
      <pc:sldChg chg="add">
        <pc:chgData name="Jerald Coughter" userId="b4fe0ed7-9421-474a-9c56-b9c0fd7bf9ee" providerId="ADAL" clId="{A9A1AA84-0C92-4A7B-9478-66529D7C3150}" dt="2026-05-05T13:09:31.394" v="3741"/>
        <pc:sldMkLst>
          <pc:docMk/>
          <pc:sldMk cId="2067503328" sldId="263"/>
        </pc:sldMkLst>
      </pc:sldChg>
      <pc:sldChg chg="add">
        <pc:chgData name="Jerald Coughter" userId="b4fe0ed7-9421-474a-9c56-b9c0fd7bf9ee" providerId="ADAL" clId="{A9A1AA84-0C92-4A7B-9478-66529D7C3150}" dt="2026-05-05T13:09:31.394" v="3741"/>
        <pc:sldMkLst>
          <pc:docMk/>
          <pc:sldMk cId="1478835998" sldId="264"/>
        </pc:sldMkLst>
      </pc:sldChg>
      <pc:sldChg chg="modSp mod modNotesTx">
        <pc:chgData name="Jerald Coughter" userId="b4fe0ed7-9421-474a-9c56-b9c0fd7bf9ee" providerId="ADAL" clId="{A9A1AA84-0C92-4A7B-9478-66529D7C3150}" dt="2026-05-04T21:25:03.555" v="3446" actId="20577"/>
        <pc:sldMkLst>
          <pc:docMk/>
          <pc:sldMk cId="1949899249" sldId="269"/>
        </pc:sldMkLst>
        <pc:spChg chg="mod">
          <ac:chgData name="Jerald Coughter" userId="b4fe0ed7-9421-474a-9c56-b9c0fd7bf9ee" providerId="ADAL" clId="{A9A1AA84-0C92-4A7B-9478-66529D7C3150}" dt="2026-05-04T21:24:28.487" v="3444" actId="20577"/>
          <ac:spMkLst>
            <pc:docMk/>
            <pc:sldMk cId="1949899249" sldId="269"/>
            <ac:spMk id="6" creationId="{241CC91D-84CB-DFE5-5BE7-396F82B16C75}"/>
          </ac:spMkLst>
        </pc:spChg>
      </pc:sldChg>
      <pc:sldChg chg="modNotesTx">
        <pc:chgData name="Jerald Coughter" userId="b4fe0ed7-9421-474a-9c56-b9c0fd7bf9ee" providerId="ADAL" clId="{A9A1AA84-0C92-4A7B-9478-66529D7C3150}" dt="2026-04-06T20:56:53.208" v="3419" actId="20577"/>
        <pc:sldMkLst>
          <pc:docMk/>
          <pc:sldMk cId="1728611825" sldId="275"/>
        </pc:sldMkLst>
      </pc:sldChg>
      <pc:sldChg chg="addSp modSp mod modNotesTx">
        <pc:chgData name="Jerald Coughter" userId="b4fe0ed7-9421-474a-9c56-b9c0fd7bf9ee" providerId="ADAL" clId="{A9A1AA84-0C92-4A7B-9478-66529D7C3150}" dt="2026-04-07T13:38:05.071" v="3431" actId="33524"/>
        <pc:sldMkLst>
          <pc:docMk/>
          <pc:sldMk cId="2427098157" sldId="276"/>
        </pc:sldMkLst>
        <pc:spChg chg="mod">
          <ac:chgData name="Jerald Coughter" userId="b4fe0ed7-9421-474a-9c56-b9c0fd7bf9ee" providerId="ADAL" clId="{A9A1AA84-0C92-4A7B-9478-66529D7C3150}" dt="2026-04-07T13:38:05.071" v="3431" actId="33524"/>
          <ac:spMkLst>
            <pc:docMk/>
            <pc:sldMk cId="2427098157" sldId="276"/>
            <ac:spMk id="6" creationId="{9B56B28A-E9BF-7386-EDAA-24545A9E32FD}"/>
          </ac:spMkLst>
        </pc:spChg>
        <pc:picChg chg="add mod">
          <ac:chgData name="Jerald Coughter" userId="b4fe0ed7-9421-474a-9c56-b9c0fd7bf9ee" providerId="ADAL" clId="{A9A1AA84-0C92-4A7B-9478-66529D7C3150}" dt="2026-04-06T20:45:00.391" v="3013" actId="1076"/>
          <ac:picMkLst>
            <pc:docMk/>
            <pc:sldMk cId="2427098157" sldId="276"/>
            <ac:picMk id="7" creationId="{7B46C69E-F3B4-DC56-64ED-0476CD8938DC}"/>
          </ac:picMkLst>
        </pc:picChg>
      </pc:sldChg>
      <pc:sldChg chg="add">
        <pc:chgData name="Jerald Coughter" userId="b4fe0ed7-9421-474a-9c56-b9c0fd7bf9ee" providerId="ADAL" clId="{A9A1AA84-0C92-4A7B-9478-66529D7C3150}" dt="2026-05-05T13:09:31.394" v="3741"/>
        <pc:sldMkLst>
          <pc:docMk/>
          <pc:sldMk cId="603832714" sldId="277"/>
        </pc:sldMkLst>
      </pc:sldChg>
      <pc:sldChg chg="add">
        <pc:chgData name="Jerald Coughter" userId="b4fe0ed7-9421-474a-9c56-b9c0fd7bf9ee" providerId="ADAL" clId="{A9A1AA84-0C92-4A7B-9478-66529D7C3150}" dt="2026-05-05T13:09:31.394" v="3741"/>
        <pc:sldMkLst>
          <pc:docMk/>
          <pc:sldMk cId="1805459773" sldId="278"/>
        </pc:sldMkLst>
      </pc:sldChg>
      <pc:sldChg chg="add">
        <pc:chgData name="Jerald Coughter" userId="b4fe0ed7-9421-474a-9c56-b9c0fd7bf9ee" providerId="ADAL" clId="{A9A1AA84-0C92-4A7B-9478-66529D7C3150}" dt="2026-05-05T13:17:47.049" v="3744" actId="2890"/>
        <pc:sldMkLst>
          <pc:docMk/>
          <pc:sldMk cId="2752791678" sldId="279"/>
        </pc:sldMkLst>
      </pc:sldChg>
      <pc:sldChg chg="new del">
        <pc:chgData name="Jerald Coughter" userId="b4fe0ed7-9421-474a-9c56-b9c0fd7bf9ee" providerId="ADAL" clId="{A9A1AA84-0C92-4A7B-9478-66529D7C3150}" dt="2026-05-05T13:17:39.758" v="3743" actId="680"/>
        <pc:sldMkLst>
          <pc:docMk/>
          <pc:sldMk cId="3035531564"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B9AB2-EBCC-413C-84DD-FA9C0C41CAA7}"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62A31-AF51-46E9-9BB2-32B7074E8756}" type="slidenum">
              <a:rPr lang="en-US" smtClean="0"/>
              <a:t>‹#›</a:t>
            </a:fld>
            <a:endParaRPr lang="en-US"/>
          </a:p>
        </p:txBody>
      </p:sp>
    </p:spTree>
    <p:extLst>
      <p:ext uri="{BB962C8B-B14F-4D97-AF65-F5344CB8AC3E}">
        <p14:creationId xmlns:p14="http://schemas.microsoft.com/office/powerpoint/2010/main" val="287676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Welcome to Ambassador Conversation #32. Our goal is to create a sense of community among ambassadors. Just a group of friends meeting for coffee or a beer to chat and share ideas. While we start each month with a short presentation from an expert speaker, that is hopefully just a jumping off point for a conversation among friends. </a:t>
            </a:r>
          </a:p>
          <a:p>
            <a:endParaRPr lang="en-US" dirty="0"/>
          </a:p>
          <a:p>
            <a:r>
              <a:rPr lang="en-US" dirty="0"/>
              <a:t>Please put your name, club, district, and country in the chat so others on the call may know where you’re joining from. </a:t>
            </a:r>
          </a:p>
          <a:p>
            <a:endParaRPr lang="en-US" dirty="0"/>
          </a:p>
          <a:p>
            <a:r>
              <a:rPr lang="en-US" dirty="0"/>
              <a:t>Also, please put in the chat if you are going to be at the RI Convention in Taipei.</a:t>
            </a:r>
          </a:p>
          <a:p>
            <a:endParaRPr lang="en-US" dirty="0"/>
          </a:p>
          <a:p>
            <a:r>
              <a:rPr lang="en-US" dirty="0"/>
              <a:t>Just a couple of announcements</a:t>
            </a:r>
          </a:p>
          <a:p>
            <a:endParaRPr lang="en-US" dirty="0"/>
          </a:p>
          <a:p>
            <a:endParaRPr lang="en-US" dirty="0"/>
          </a:p>
          <a:p>
            <a:endParaRPr lang="en-US" dirty="0"/>
          </a:p>
          <a:p>
            <a:endParaRPr lang="en-US" sz="1800" b="0" i="0" dirty="0">
              <a:solidFill>
                <a:srgbClr val="222222"/>
              </a:solidFill>
              <a:effectLst/>
              <a:latin typeface="Calibri" panose="020F0502020204030204" pitchFamily="34" charset="0"/>
            </a:endParaRPr>
          </a:p>
          <a:p>
            <a:endParaRPr lang="en-US" sz="1800" b="0" i="0" dirty="0">
              <a:solidFill>
                <a:srgbClr val="222222"/>
              </a:solidFill>
              <a:effectLst/>
              <a:latin typeface="Calibri" panose="020F0502020204030204" pitchFamily="34" charset="0"/>
            </a:endParaRPr>
          </a:p>
          <a:p>
            <a:endParaRPr lang="en-US" sz="1800" b="0" i="0" dirty="0">
              <a:solidFill>
                <a:srgbClr val="222222"/>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262A31-AF51-46E9-9BB2-32B7074E8756}" type="slidenum">
              <a:rPr lang="en-US" smtClean="0"/>
              <a:t>1</a:t>
            </a:fld>
            <a:endParaRPr lang="en-US"/>
          </a:p>
        </p:txBody>
      </p:sp>
    </p:spTree>
    <p:extLst>
      <p:ext uri="{BB962C8B-B14F-4D97-AF65-F5344CB8AC3E}">
        <p14:creationId xmlns:p14="http://schemas.microsoft.com/office/powerpoint/2010/main" val="99154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conversation is June 2, 10AM Eastern Daylight Time/ 14:00 UTC</a:t>
            </a:r>
          </a:p>
          <a:p>
            <a:r>
              <a:rPr lang="en-US" dirty="0"/>
              <a:t>Our speaker is our very own </a:t>
            </a:r>
            <a:r>
              <a:rPr lang="en-US" dirty="0" err="1"/>
              <a:t>S.N.Srikanth</a:t>
            </a:r>
            <a:r>
              <a:rPr lang="en-US" dirty="0"/>
              <a:t>, Director of WASH-RAG and a WASHRAG Ambassador </a:t>
            </a:r>
          </a:p>
          <a:p>
            <a:r>
              <a:rPr lang="en-US" dirty="0"/>
              <a:t>with extensive experience in </a:t>
            </a:r>
            <a:r>
              <a:rPr lang="en-US" dirty="0" err="1"/>
              <a:t>behaviour</a:t>
            </a:r>
            <a:r>
              <a:rPr lang="en-US" dirty="0"/>
              <a:t> change for sanitation and other social causes.</a:t>
            </a:r>
          </a:p>
          <a:p>
            <a:r>
              <a:rPr lang="en-US" dirty="0"/>
              <a:t> Former TRF Cadre Member for WASH</a:t>
            </a:r>
          </a:p>
          <a:p>
            <a:r>
              <a:rPr lang="en-US" dirty="0"/>
              <a:t> Advisor to the Rotary Foundation’s WASH Global Grant Guidelines Review Team</a:t>
            </a:r>
          </a:p>
          <a:p>
            <a:r>
              <a:rPr lang="en-US" dirty="0"/>
              <a:t> Recipient of the “International Service Award for a Polio Free World” from RI.</a:t>
            </a:r>
          </a:p>
        </p:txBody>
      </p:sp>
      <p:sp>
        <p:nvSpPr>
          <p:cNvPr id="4" name="Slide Number Placeholder 3"/>
          <p:cNvSpPr>
            <a:spLocks noGrp="1"/>
          </p:cNvSpPr>
          <p:nvPr>
            <p:ph type="sldNum" sz="quarter" idx="5"/>
          </p:nvPr>
        </p:nvSpPr>
        <p:spPr/>
        <p:txBody>
          <a:bodyPr/>
          <a:lstStyle/>
          <a:p>
            <a:fld id="{6E262A31-AF51-46E9-9BB2-32B7074E8756}" type="slidenum">
              <a:rPr lang="en-US" smtClean="0"/>
              <a:t>2</a:t>
            </a:fld>
            <a:endParaRPr lang="en-US"/>
          </a:p>
        </p:txBody>
      </p:sp>
    </p:spTree>
    <p:extLst>
      <p:ext uri="{BB962C8B-B14F-4D97-AF65-F5344CB8AC3E}">
        <p14:creationId xmlns:p14="http://schemas.microsoft.com/office/powerpoint/2010/main" val="97483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an opportunity for Ambassadors to meet and greet each, a chance to recruit new ambassadors, and for anyone interested to learn about WASHRAG and how they might get involved in water projects around the world.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62A31-AF51-46E9-9BB2-32B7074E87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86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400C-EDA4-EF60-61CB-2D17CBA78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B1097-4CB3-DA5F-8827-1603E0DC5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9D060-4C59-51E8-C170-80E6707CB3C4}"/>
              </a:ext>
            </a:extLst>
          </p:cNvPr>
          <p:cNvSpPr>
            <a:spLocks noGrp="1"/>
          </p:cNvSpPr>
          <p:nvPr>
            <p:ph type="body" idx="1"/>
          </p:nvPr>
        </p:nvSpPr>
        <p:spPr/>
        <p:txBody>
          <a:bodyPr/>
          <a:lstStyle/>
          <a:p>
            <a:r>
              <a:rPr lang="en-US" dirty="0"/>
              <a:t>This will be an opportunity for Ambassadors to meet and greet each, a chance to recruit new ambassadors, and for anyone interested to learn about WASHRAG and how they might get involved in water projects around the world.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70A4EC9-8902-895F-A9FE-D0F0A24118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62A31-AF51-46E9-9BB2-32B7074E87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1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91FB5-AAA2-33FD-FCFA-51C1F9F18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99202-8B35-CAC5-C3BE-A93810315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DFABD-552F-AB3D-98C7-0CEDA2C2D545}"/>
              </a:ext>
            </a:extLst>
          </p:cNvPr>
          <p:cNvSpPr>
            <a:spLocks noGrp="1"/>
          </p:cNvSpPr>
          <p:nvPr>
            <p:ph type="body" idx="1"/>
          </p:nvPr>
        </p:nvSpPr>
        <p:spPr/>
        <p:txBody>
          <a:bodyPr/>
          <a:lstStyle/>
          <a:p>
            <a:r>
              <a:rPr lang="en-US" dirty="0"/>
              <a:t>Gary Huang, Past President, Rotary International</a:t>
            </a:r>
          </a:p>
          <a:p>
            <a:r>
              <a:rPr lang="en-US" dirty="0"/>
              <a:t>Faiz Kidwai, Past RI Director, SMART Villages project, Sindh Province, Pakistan</a:t>
            </a:r>
          </a:p>
          <a:p>
            <a:r>
              <a:rPr lang="en-US" dirty="0"/>
              <a:t>Brian Ashworth, Honorary CEO, Disaster Aid Australia</a:t>
            </a:r>
          </a:p>
          <a:p>
            <a:r>
              <a:rPr lang="en-US" dirty="0"/>
              <a:t>Wade Nomura, Ops Team Chair, WASH-RAG, Reforesting the Denuded Watershed in Guatemala</a:t>
            </a:r>
          </a:p>
          <a:p>
            <a:r>
              <a:rPr lang="en-US" dirty="0"/>
              <a:t>Steve Werner, Chair Ambassadors Committee, WASH-RAG, Effective Usage of Our Ambassadors</a:t>
            </a:r>
          </a:p>
          <a:p>
            <a:r>
              <a:rPr lang="en-US" dirty="0"/>
              <a:t>Steve Bender, Environmental Sustainability Rotary Action Group</a:t>
            </a:r>
          </a:p>
          <a:p>
            <a:r>
              <a:rPr lang="en-US" dirty="0"/>
              <a:t>Iryna </a:t>
            </a:r>
            <a:r>
              <a:rPr lang="en-US" dirty="0" err="1"/>
              <a:t>Odyntsova</a:t>
            </a:r>
            <a:r>
              <a:rPr lang="en-US" dirty="0"/>
              <a:t>, PP RC Dnipro </a:t>
            </a:r>
            <a:r>
              <a:rPr lang="en-US" dirty="0" err="1"/>
              <a:t>Novyii</a:t>
            </a:r>
            <a:r>
              <a:rPr lang="en-US" dirty="0"/>
              <a:t>, Ukraine, Ukraine Water</a:t>
            </a:r>
          </a:p>
          <a:p>
            <a:endParaRPr lang="en-US" dirty="0"/>
          </a:p>
          <a:p>
            <a:endParaRPr lang="en-US" sz="1800" b="0" i="0" dirty="0">
              <a:solidFill>
                <a:srgbClr val="222222"/>
              </a:solidFill>
              <a:effectLst/>
              <a:latin typeface="Calibri" panose="020F0502020204030204" pitchFamily="34" charset="0"/>
            </a:endParaRPr>
          </a:p>
          <a:p>
            <a:endParaRPr lang="en-US" sz="1800" b="0" i="0" dirty="0">
              <a:solidFill>
                <a:srgbClr val="222222"/>
              </a:solidFill>
              <a:effectLst/>
              <a:latin typeface="Calibri" panose="020F0502020204030204" pitchFamily="34" charset="0"/>
            </a:endParaRPr>
          </a:p>
          <a:p>
            <a:endParaRPr lang="en-US" sz="1800" b="0" i="0" dirty="0">
              <a:solidFill>
                <a:srgbClr val="222222"/>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F57066C-020F-7E31-50E8-77805A9FC331}"/>
              </a:ext>
            </a:extLst>
          </p:cNvPr>
          <p:cNvSpPr>
            <a:spLocks noGrp="1"/>
          </p:cNvSpPr>
          <p:nvPr>
            <p:ph type="sldNum" sz="quarter" idx="5"/>
          </p:nvPr>
        </p:nvSpPr>
        <p:spPr/>
        <p:txBody>
          <a:bodyPr/>
          <a:lstStyle/>
          <a:p>
            <a:fld id="{6E262A31-AF51-46E9-9BB2-32B7074E8756}" type="slidenum">
              <a:rPr lang="en-US" smtClean="0"/>
              <a:t>5</a:t>
            </a:fld>
            <a:endParaRPr lang="en-US"/>
          </a:p>
        </p:txBody>
      </p:sp>
    </p:spTree>
    <p:extLst>
      <p:ext uri="{BB962C8B-B14F-4D97-AF65-F5344CB8AC3E}">
        <p14:creationId xmlns:p14="http://schemas.microsoft.com/office/powerpoint/2010/main" val="146760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903D1-8F10-67BC-89DC-0A1AACE66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1BDF6-4466-E6A2-A9FA-D8356FA5B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5E684-3E47-A375-AF31-5D239532BD03}"/>
              </a:ext>
            </a:extLst>
          </p:cNvPr>
          <p:cNvSpPr>
            <a:spLocks noGrp="1"/>
          </p:cNvSpPr>
          <p:nvPr>
            <p:ph type="body" idx="1"/>
          </p:nvPr>
        </p:nvSpPr>
        <p:spPr/>
        <p:txBody>
          <a:bodyPr/>
          <a:lstStyle/>
          <a:p>
            <a:r>
              <a:rPr lang="en-US" dirty="0"/>
              <a:t>Rotary BREW Fellowship event in Taipei on the Tuesday night of the convention. Tickets on sale now. Proceeds from this event are donated to WASHRAG, last year it was $5,000.</a:t>
            </a:r>
          </a:p>
          <a:p>
            <a:endParaRPr lang="en-US" dirty="0"/>
          </a:p>
          <a:p>
            <a:r>
              <a:rPr lang="en-US" dirty="0"/>
              <a:t>Now Nancy Gilbert has an announcement about IRCWASH short courses for Ambassadors starting next week.</a:t>
            </a:r>
          </a:p>
          <a:p>
            <a:endParaRPr lang="en-US" dirty="0"/>
          </a:p>
          <a:p>
            <a:r>
              <a:rPr lang="en-US" dirty="0"/>
              <a:t>Then we’ll turn </a:t>
            </a:r>
            <a:r>
              <a:rPr lang="en-US"/>
              <a:t>it over to Steve.</a:t>
            </a:r>
            <a:endParaRPr lang="en-US" dirty="0"/>
          </a:p>
          <a:p>
            <a:endParaRPr lang="en-US" dirty="0"/>
          </a:p>
        </p:txBody>
      </p:sp>
      <p:sp>
        <p:nvSpPr>
          <p:cNvPr id="4" name="Slide Number Placeholder 3">
            <a:extLst>
              <a:ext uri="{FF2B5EF4-FFF2-40B4-BE49-F238E27FC236}">
                <a16:creationId xmlns:a16="http://schemas.microsoft.com/office/drawing/2014/main" id="{23F9DA72-32DB-793F-A9FD-7AC3B70AFA38}"/>
              </a:ext>
            </a:extLst>
          </p:cNvPr>
          <p:cNvSpPr>
            <a:spLocks noGrp="1"/>
          </p:cNvSpPr>
          <p:nvPr>
            <p:ph type="sldNum" sz="quarter" idx="5"/>
          </p:nvPr>
        </p:nvSpPr>
        <p:spPr/>
        <p:txBody>
          <a:bodyPr/>
          <a:lstStyle/>
          <a:p>
            <a:fld id="{6E262A31-AF51-46E9-9BB2-32B7074E8756}" type="slidenum">
              <a:rPr lang="en-US" smtClean="0"/>
              <a:t>6</a:t>
            </a:fld>
            <a:endParaRPr lang="en-US"/>
          </a:p>
        </p:txBody>
      </p:sp>
    </p:spTree>
    <p:extLst>
      <p:ext uri="{BB962C8B-B14F-4D97-AF65-F5344CB8AC3E}">
        <p14:creationId xmlns:p14="http://schemas.microsoft.com/office/powerpoint/2010/main" val="172311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0CC7-89EF-AD1C-8E42-76A3437EC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94C9-0685-1EB9-44C5-655B1E3DF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7883C8-FD69-93B0-9B62-2B64D0BA39ED}"/>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2FCA0B15-2B8B-5A47-CD79-321A62354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77F38-7F55-71BD-EEA4-78E2270F0AE7}"/>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176244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83C4-F31A-313D-8DE1-ECB4D46D28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B989EE-C196-349B-1161-0CDD16A0C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9AFB6-24C6-008B-FFDA-5D1B584DC8C3}"/>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4887735A-62C8-30F0-461C-FB4BA7E4B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1C783-0AE6-78C3-91E3-36C6945081BF}"/>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14851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DE649-7C51-2108-07C1-3BC75579D2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3C26B-FF6A-A891-99EB-60D8086CB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05C85-54FE-9D25-D0AF-4DA54708EA9B}"/>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BAFE4565-71DD-C348-DD71-6551CC93F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210E6-65F5-7206-32EB-EFB58B735113}"/>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237684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524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180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2417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245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837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981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8770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740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01C3-B652-B4FD-506B-2A424A57A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1B0C3-1EFF-ACBA-646D-92890B37B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9559A-0443-682A-AB58-1AA395041CA5}"/>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1A5C3363-C59B-37F8-3D9B-7BC2A548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F7B15-54AE-E2FD-9E03-FF4251DF4F8D}"/>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3681264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909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4209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03401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0902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5588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741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8658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955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120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04A0-779E-AEA2-C314-97AA3109C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13910D-669C-6A9E-4009-9E16F938F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01071-E642-8FF4-8396-4B5CB547D25E}"/>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4AF9E617-8D95-E766-CFB0-F043B4E99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11DE2-56CD-F962-87F5-16C1643CB666}"/>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27567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92FD-281E-798B-C842-1EE03EEFB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A9E4-BD5F-BFAE-59C4-DDBC81590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05B59E-1DB3-49D8-5666-EBD782406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49F47-9DF5-466C-2D77-C9B53B4E4E79}"/>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6" name="Footer Placeholder 5">
            <a:extLst>
              <a:ext uri="{FF2B5EF4-FFF2-40B4-BE49-F238E27FC236}">
                <a16:creationId xmlns:a16="http://schemas.microsoft.com/office/drawing/2014/main" id="{0E8A51F5-6A62-A2F9-7615-C8A31F92E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C16D5-D375-C0D8-FD2C-0236FA91E1C2}"/>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412034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C6FC-C663-E68B-FB94-33842EF345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814B26-ECA4-C81E-573A-74416FD79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4139E-7DBD-4883-226E-0549551BD4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705151-813F-49AB-DBB7-0B53060BE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5CBF7-DEF1-DFE4-BD88-E2CBD1040E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4F5076-CB1D-D2A3-9058-6D440679D996}"/>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8" name="Footer Placeholder 7">
            <a:extLst>
              <a:ext uri="{FF2B5EF4-FFF2-40B4-BE49-F238E27FC236}">
                <a16:creationId xmlns:a16="http://schemas.microsoft.com/office/drawing/2014/main" id="{75BA2348-F17D-76FF-5A81-6C2E024E6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1CD17E-3FBB-DA00-BDDF-A4CBF3BFD0D7}"/>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402719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4222-D762-BFB8-77A0-72E1036C2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0C467-575C-FCE8-EFC8-3AE35E0F2118}"/>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4" name="Footer Placeholder 3">
            <a:extLst>
              <a:ext uri="{FF2B5EF4-FFF2-40B4-BE49-F238E27FC236}">
                <a16:creationId xmlns:a16="http://schemas.microsoft.com/office/drawing/2014/main" id="{2A00927C-4942-9B9C-B096-7B5145EE0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ED995C-53B7-5FA7-7FA1-BD58BB1BC050}"/>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291456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6D9C8-4DB9-4813-205E-CE2829EAE1B5}"/>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3" name="Footer Placeholder 2">
            <a:extLst>
              <a:ext uri="{FF2B5EF4-FFF2-40B4-BE49-F238E27FC236}">
                <a16:creationId xmlns:a16="http://schemas.microsoft.com/office/drawing/2014/main" id="{6F64F91E-543D-CBA7-4CA5-0B454B69E0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0B3462-A620-F614-A3F2-123551B47FE4}"/>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40814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E93A-B21A-EE2C-D343-AB8F7D5BD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4D40D-A3D1-05AA-E20A-8CC4662AE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2A0C17-5C7A-4134-DF3A-5CF4A2EE4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21CD8-0319-D2F5-BBA0-3A3A242C385D}"/>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6" name="Footer Placeholder 5">
            <a:extLst>
              <a:ext uri="{FF2B5EF4-FFF2-40B4-BE49-F238E27FC236}">
                <a16:creationId xmlns:a16="http://schemas.microsoft.com/office/drawing/2014/main" id="{162DC0E9-4778-2181-D016-D6FA5D4E2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7697-8848-BEF3-E8E6-EDC288349A45}"/>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399011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2063-E424-9B3B-5744-02024E1F8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122C1-61AB-9654-B893-6A47955F8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FA2E8A-BB21-88AD-3A8A-A7CA588C7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ECFB6-C1E2-9E82-8DE6-DC1D1A58085F}"/>
              </a:ext>
            </a:extLst>
          </p:cNvPr>
          <p:cNvSpPr>
            <a:spLocks noGrp="1"/>
          </p:cNvSpPr>
          <p:nvPr>
            <p:ph type="dt" sz="half" idx="10"/>
          </p:nvPr>
        </p:nvSpPr>
        <p:spPr/>
        <p:txBody>
          <a:bodyPr/>
          <a:lstStyle/>
          <a:p>
            <a:fld id="{408445C3-0100-443B-840E-5884FA68BCDF}" type="datetimeFigureOut">
              <a:rPr lang="en-US" smtClean="0"/>
              <a:t>5/5/2026</a:t>
            </a:fld>
            <a:endParaRPr lang="en-US"/>
          </a:p>
        </p:txBody>
      </p:sp>
      <p:sp>
        <p:nvSpPr>
          <p:cNvPr id="6" name="Footer Placeholder 5">
            <a:extLst>
              <a:ext uri="{FF2B5EF4-FFF2-40B4-BE49-F238E27FC236}">
                <a16:creationId xmlns:a16="http://schemas.microsoft.com/office/drawing/2014/main" id="{C13E501C-01B3-B745-1155-8015A2192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F6D86-A4D3-4C48-038D-0A87B15C417D}"/>
              </a:ext>
            </a:extLst>
          </p:cNvPr>
          <p:cNvSpPr>
            <a:spLocks noGrp="1"/>
          </p:cNvSpPr>
          <p:nvPr>
            <p:ph type="sldNum" sz="quarter" idx="12"/>
          </p:nvPr>
        </p:nvSpPr>
        <p:spPr/>
        <p:txBody>
          <a:bodyPr/>
          <a:lstStyle/>
          <a:p>
            <a:fld id="{031B4244-9710-4AF1-A3CF-5A29000186DC}" type="slidenum">
              <a:rPr lang="en-US" smtClean="0"/>
              <a:t>‹#›</a:t>
            </a:fld>
            <a:endParaRPr lang="en-US"/>
          </a:p>
        </p:txBody>
      </p:sp>
    </p:spTree>
    <p:extLst>
      <p:ext uri="{BB962C8B-B14F-4D97-AF65-F5344CB8AC3E}">
        <p14:creationId xmlns:p14="http://schemas.microsoft.com/office/powerpoint/2010/main" val="260293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D560B7-FB28-6C54-6976-9B45822D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9E029-20D2-2CBC-E816-3CA54F581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EDD20-624A-9E75-4F8D-1036E6A1C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445C3-0100-443B-840E-5884FA68BCDF}" type="datetimeFigureOut">
              <a:rPr lang="en-US" smtClean="0"/>
              <a:t>5/5/2026</a:t>
            </a:fld>
            <a:endParaRPr lang="en-US"/>
          </a:p>
        </p:txBody>
      </p:sp>
      <p:sp>
        <p:nvSpPr>
          <p:cNvPr id="5" name="Footer Placeholder 4">
            <a:extLst>
              <a:ext uri="{FF2B5EF4-FFF2-40B4-BE49-F238E27FC236}">
                <a16:creationId xmlns:a16="http://schemas.microsoft.com/office/drawing/2014/main" id="{F31EA838-0C86-9DA7-D01C-A335194C6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09BDD-F96D-7188-FDC3-5FDECECC4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B4244-9710-4AF1-A3CF-5A29000186DC}" type="slidenum">
              <a:rPr lang="en-US" smtClean="0"/>
              <a:t>‹#›</a:t>
            </a:fld>
            <a:endParaRPr lang="en-US"/>
          </a:p>
        </p:txBody>
      </p:sp>
    </p:spTree>
    <p:extLst>
      <p:ext uri="{BB962C8B-B14F-4D97-AF65-F5344CB8AC3E}">
        <p14:creationId xmlns:p14="http://schemas.microsoft.com/office/powerpoint/2010/main" val="353828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5/5/2026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61323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unicef.org/wash" TargetMode="External"/><Relationship Id="rId7" Type="http://schemas.openxmlformats.org/officeDocument/2006/relationships/hyperlink" Target="https://www.washcluster.net/" TargetMode="External"/><Relationship Id="rId2" Type="http://schemas.openxmlformats.org/officeDocument/2006/relationships/hyperlink" Target="http://www.unwater.org/" TargetMode="External"/><Relationship Id="rId1" Type="http://schemas.openxmlformats.org/officeDocument/2006/relationships/slideLayout" Target="../slideLayouts/slideLayout13.xml"/><Relationship Id="rId6" Type="http://schemas.openxmlformats.org/officeDocument/2006/relationships/hyperlink" Target="https://www.rural-water-supply.net/" TargetMode="External"/><Relationship Id="rId5" Type="http://schemas.openxmlformats.org/officeDocument/2006/relationships/hyperlink" Target="https://www.worldbank.org/en/topic/water" TargetMode="External"/><Relationship Id="rId4" Type="http://schemas.openxmlformats.org/officeDocument/2006/relationships/hyperlink" Target="http://www.who.int/teams/environment-climate-change-and-health/water-sanitation-and-health"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ircwash.org/" TargetMode="External"/><Relationship Id="rId3" Type="http://schemas.openxmlformats.org/officeDocument/2006/relationships/hyperlink" Target="https://glaas.who.int/" TargetMode="External"/><Relationship Id="rId7" Type="http://schemas.openxmlformats.org/officeDocument/2006/relationships/hyperlink" Target="https://www.rural-water-supply.net/en/rwsn-activities/webinars" TargetMode="External"/><Relationship Id="rId2" Type="http://schemas.openxmlformats.org/officeDocument/2006/relationships/hyperlink" Target="http://www.washdata.org/" TargetMode="External"/><Relationship Id="rId1" Type="http://schemas.openxmlformats.org/officeDocument/2006/relationships/slideLayout" Target="../slideLayouts/slideLayout13.xml"/><Relationship Id="rId6" Type="http://schemas.openxmlformats.org/officeDocument/2006/relationships/hyperlink" Target="https://www.worldbank.org/ext/en/water" TargetMode="External"/><Relationship Id="rId5" Type="http://schemas.openxmlformats.org/officeDocument/2006/relationships/hyperlink" Target="https://www.unicef.org/documents/three-star-approach-wash-schools-field-guide" TargetMode="External"/><Relationship Id="rId4" Type="http://schemas.openxmlformats.org/officeDocument/2006/relationships/hyperlink" Target="https://www.unicef.org/documents/implementation-water-and-sanitation-health-facility-improvement-tool-wash-f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ural-water-supply.net/en/rwsn-activities/webinars" TargetMode="External"/><Relationship Id="rId2" Type="http://schemas.openxmlformats.org/officeDocument/2006/relationships/hyperlink" Target="https://washcircuitriders.org/" TargetMode="External"/><Relationship Id="rId1" Type="http://schemas.openxmlformats.org/officeDocument/2006/relationships/slideLayout" Target="../slideLayouts/slideLayout13.xml"/><Relationship Id="rId6" Type="http://schemas.openxmlformats.org/officeDocument/2006/relationships/hyperlink" Target="http://www.linkedin.com/" TargetMode="External"/><Relationship Id="rId5" Type="http://schemas.openxmlformats.org/officeDocument/2006/relationships/hyperlink" Target="https://www.ewb-international.org/" TargetMode="External"/><Relationship Id="rId4" Type="http://schemas.openxmlformats.org/officeDocument/2006/relationships/hyperlink" Target="https://www.iwa-network.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9662-7657-B81C-7DC0-2C04A2B8CAC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0D21887-976C-705D-491D-B1BE0EE41AB1}"/>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2A4FF0DE-A5EF-7962-5C84-3C5A6D8382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41CC91D-84CB-DFE5-5BE7-396F82B16C75}"/>
              </a:ext>
            </a:extLst>
          </p:cNvPr>
          <p:cNvSpPr txBox="1"/>
          <p:nvPr/>
        </p:nvSpPr>
        <p:spPr>
          <a:xfrm>
            <a:off x="843413" y="1598375"/>
            <a:ext cx="10505173" cy="4278094"/>
          </a:xfrm>
          <a:prstGeom prst="rect">
            <a:avLst/>
          </a:prstGeom>
          <a:noFill/>
        </p:spPr>
        <p:txBody>
          <a:bodyPr wrap="square" rtlCol="0">
            <a:spAutoFit/>
          </a:bodyPr>
          <a:lstStyle/>
          <a:p>
            <a:pPr algn="ctr"/>
            <a:r>
              <a:rPr lang="en-US" sz="4000" dirty="0"/>
              <a:t>Ambassador Conversation:</a:t>
            </a:r>
          </a:p>
          <a:p>
            <a:pPr algn="ctr"/>
            <a:r>
              <a:rPr lang="en-US" sz="4800" i="1" dirty="0"/>
              <a:t>Amanda Robertson</a:t>
            </a:r>
          </a:p>
          <a:p>
            <a:pPr algn="ctr"/>
            <a:r>
              <a:rPr lang="en-US" sz="4000" i="1" dirty="0"/>
              <a:t>sustainable service delivery in</a:t>
            </a:r>
          </a:p>
          <a:p>
            <a:pPr algn="ctr"/>
            <a:r>
              <a:rPr lang="en-US" sz="4000" i="1" dirty="0"/>
              <a:t>sub-Saharan Africa</a:t>
            </a:r>
          </a:p>
          <a:p>
            <a:pPr algn="ctr"/>
            <a:endParaRPr lang="en-US" sz="4000" i="1" dirty="0"/>
          </a:p>
          <a:p>
            <a:pPr algn="ctr"/>
            <a:r>
              <a:rPr lang="en-US" sz="3200" dirty="0"/>
              <a:t>May 5, 2026</a:t>
            </a:r>
          </a:p>
          <a:p>
            <a:pPr algn="ctr"/>
            <a:r>
              <a:rPr lang="en-US" sz="3200" dirty="0"/>
              <a:t> </a:t>
            </a:r>
            <a:endParaRPr lang="en-US" sz="2800" dirty="0"/>
          </a:p>
        </p:txBody>
      </p:sp>
    </p:spTree>
    <p:extLst>
      <p:ext uri="{BB962C8B-B14F-4D97-AF65-F5344CB8AC3E}">
        <p14:creationId xmlns:p14="http://schemas.microsoft.com/office/powerpoint/2010/main" val="194989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3424-AA33-E7EB-E4BA-63BEC4AFE070}"/>
              </a:ext>
            </a:extLst>
          </p:cNvPr>
          <p:cNvSpPr>
            <a:spLocks noGrp="1"/>
          </p:cNvSpPr>
          <p:nvPr>
            <p:ph type="title"/>
          </p:nvPr>
        </p:nvSpPr>
        <p:spPr/>
        <p:txBody>
          <a:bodyPr/>
          <a:lstStyle/>
          <a:p>
            <a:r>
              <a:rPr lang="en-US" dirty="0"/>
              <a:t>Sustainable development goal 6</a:t>
            </a:r>
          </a:p>
        </p:txBody>
      </p:sp>
      <p:pic>
        <p:nvPicPr>
          <p:cNvPr id="4" name="Picture 3">
            <a:extLst>
              <a:ext uri="{FF2B5EF4-FFF2-40B4-BE49-F238E27FC236}">
                <a16:creationId xmlns:a16="http://schemas.microsoft.com/office/drawing/2014/main" id="{3015C5BF-10CD-646D-5EE0-78B5A3E619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692" y="1879600"/>
            <a:ext cx="9578615" cy="3949700"/>
          </a:xfrm>
          <a:prstGeom prst="rect">
            <a:avLst/>
          </a:prstGeom>
        </p:spPr>
      </p:pic>
    </p:spTree>
    <p:extLst>
      <p:ext uri="{BB962C8B-B14F-4D97-AF65-F5344CB8AC3E}">
        <p14:creationId xmlns:p14="http://schemas.microsoft.com/office/powerpoint/2010/main" val="295402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B4FA-83D2-48FF-3C10-2563D29ED3EC}"/>
              </a:ext>
            </a:extLst>
          </p:cNvPr>
          <p:cNvSpPr>
            <a:spLocks noGrp="1"/>
          </p:cNvSpPr>
          <p:nvPr>
            <p:ph type="title"/>
          </p:nvPr>
        </p:nvSpPr>
        <p:spPr/>
        <p:txBody>
          <a:bodyPr/>
          <a:lstStyle/>
          <a:p>
            <a:r>
              <a:rPr lang="en-US" dirty="0"/>
              <a:t>Key wash resource sites</a:t>
            </a:r>
          </a:p>
        </p:txBody>
      </p:sp>
      <p:sp>
        <p:nvSpPr>
          <p:cNvPr id="3" name="Content Placeholder 2">
            <a:extLst>
              <a:ext uri="{FF2B5EF4-FFF2-40B4-BE49-F238E27FC236}">
                <a16:creationId xmlns:a16="http://schemas.microsoft.com/office/drawing/2014/main" id="{5B62A677-3320-99EF-6052-858E7C4253E9}"/>
              </a:ext>
            </a:extLst>
          </p:cNvPr>
          <p:cNvSpPr>
            <a:spLocks noGrp="1"/>
          </p:cNvSpPr>
          <p:nvPr>
            <p:ph sz="quarter" idx="13"/>
          </p:nvPr>
        </p:nvSpPr>
        <p:spPr>
          <a:xfrm>
            <a:off x="913774" y="1922592"/>
            <a:ext cx="10363826" cy="3424107"/>
          </a:xfrm>
        </p:spPr>
        <p:txBody>
          <a:bodyPr>
            <a:noAutofit/>
          </a:bodyPr>
          <a:lstStyle/>
          <a:p>
            <a:pPr lvl="0"/>
            <a:r>
              <a:rPr lang="en-US" u="sng" dirty="0">
                <a:hlinkClick r:id="rId2"/>
              </a:rPr>
              <a:t>UN Water</a:t>
            </a:r>
            <a:r>
              <a:rPr lang="en-US" dirty="0"/>
              <a:t>: Coordination across UN agencies, global initiatives, policy briefs, SDG resources</a:t>
            </a:r>
          </a:p>
          <a:p>
            <a:pPr lvl="0"/>
            <a:r>
              <a:rPr lang="en-US" u="sng" dirty="0">
                <a:hlinkClick r:id="rId3"/>
              </a:rPr>
              <a:t>UNICEF</a:t>
            </a:r>
            <a:r>
              <a:rPr lang="en-US" dirty="0"/>
              <a:t>: Child-focused WASH programming, data, field guidance, programmatic tools</a:t>
            </a:r>
          </a:p>
          <a:p>
            <a:pPr lvl="0"/>
            <a:r>
              <a:rPr lang="en-US" u="sng" dirty="0">
                <a:hlinkClick r:id="rId4"/>
              </a:rPr>
              <a:t>World Health Organization (WHO)</a:t>
            </a:r>
            <a:r>
              <a:rPr lang="en-US" dirty="0"/>
              <a:t>:  Global guidance, standards, health links, normative guidance and technical reports</a:t>
            </a:r>
          </a:p>
          <a:p>
            <a:pPr lvl="0"/>
            <a:r>
              <a:rPr lang="en-US" u="sng" dirty="0">
                <a:hlinkClick r:id="rId5"/>
              </a:rPr>
              <a:t>World Bank</a:t>
            </a:r>
            <a:r>
              <a:rPr lang="en-US" dirty="0"/>
              <a:t>:  Financing, project databases, policy research, country programs</a:t>
            </a:r>
          </a:p>
          <a:p>
            <a:pPr lvl="0"/>
            <a:r>
              <a:rPr lang="en-US" u="sng" dirty="0">
                <a:hlinkClick r:id="rId6"/>
              </a:rPr>
              <a:t>Rural Water Supply Network (RWSN)</a:t>
            </a:r>
            <a:r>
              <a:rPr lang="en-US" dirty="0"/>
              <a:t>: Rural WASH practice, manuals, technical notes and knowledge products</a:t>
            </a:r>
          </a:p>
          <a:p>
            <a:pPr lvl="0"/>
            <a:r>
              <a:rPr lang="en-US" dirty="0">
                <a:hlinkClick r:id="rId7"/>
              </a:rPr>
              <a:t>Global wash cluster</a:t>
            </a:r>
            <a:r>
              <a:rPr lang="en-US" dirty="0"/>
              <a:t>: humanitarian assistance coordination and resources</a:t>
            </a:r>
          </a:p>
          <a:p>
            <a:pPr marL="0" indent="0">
              <a:buNone/>
            </a:pPr>
            <a:endParaRPr lang="en-US" sz="1200" dirty="0"/>
          </a:p>
        </p:txBody>
      </p:sp>
    </p:spTree>
    <p:extLst>
      <p:ext uri="{BB962C8B-B14F-4D97-AF65-F5344CB8AC3E}">
        <p14:creationId xmlns:p14="http://schemas.microsoft.com/office/powerpoint/2010/main" val="180545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8D7D-2D0B-6A08-320E-779E3B505A9F}"/>
              </a:ext>
            </a:extLst>
          </p:cNvPr>
          <p:cNvSpPr>
            <a:spLocks noGrp="1"/>
          </p:cNvSpPr>
          <p:nvPr>
            <p:ph type="title"/>
          </p:nvPr>
        </p:nvSpPr>
        <p:spPr/>
        <p:txBody>
          <a:bodyPr/>
          <a:lstStyle/>
          <a:p>
            <a:r>
              <a:rPr lang="en-US" dirty="0"/>
              <a:t>Technical resources</a:t>
            </a:r>
          </a:p>
        </p:txBody>
      </p:sp>
      <p:sp>
        <p:nvSpPr>
          <p:cNvPr id="3" name="Content Placeholder 2">
            <a:extLst>
              <a:ext uri="{FF2B5EF4-FFF2-40B4-BE49-F238E27FC236}">
                <a16:creationId xmlns:a16="http://schemas.microsoft.com/office/drawing/2014/main" id="{A3881ECC-A446-2D1C-9C4D-EE6A7E13821F}"/>
              </a:ext>
            </a:extLst>
          </p:cNvPr>
          <p:cNvSpPr>
            <a:spLocks noGrp="1"/>
          </p:cNvSpPr>
          <p:nvPr>
            <p:ph sz="quarter" idx="13"/>
          </p:nvPr>
        </p:nvSpPr>
        <p:spPr>
          <a:xfrm>
            <a:off x="736600" y="2367092"/>
            <a:ext cx="10541000" cy="4160708"/>
          </a:xfrm>
        </p:spPr>
        <p:txBody>
          <a:bodyPr>
            <a:normAutofit fontScale="92500"/>
          </a:bodyPr>
          <a:lstStyle/>
          <a:p>
            <a:r>
              <a:rPr lang="en-US" u="sng" dirty="0">
                <a:hlinkClick r:id="rId2" tooltip="(opens in a new window)"/>
              </a:rPr>
              <a:t>WHO/UNICEF Joint Monitoring Programme for Water Supply, Sanitation and Hygiene (JMP)</a:t>
            </a:r>
            <a:r>
              <a:rPr lang="en-US" dirty="0"/>
              <a:t> </a:t>
            </a:r>
          </a:p>
          <a:p>
            <a:r>
              <a:rPr lang="en-US" u="sng" dirty="0">
                <a:hlinkClick r:id="rId3" tooltip="(opens in a new window)"/>
              </a:rPr>
              <a:t>UN-Water Global Analysis and Assessment of Sanitation and Drinking-Water (GLAAS)</a:t>
            </a:r>
            <a:endParaRPr lang="en-US" u="sng" dirty="0"/>
          </a:p>
          <a:p>
            <a:r>
              <a:rPr lang="en-US" dirty="0">
                <a:hlinkClick r:id="rId4"/>
              </a:rPr>
              <a:t>Implementation of the water and sanitation for health facility improvement tool (WASH FIT)</a:t>
            </a:r>
            <a:endParaRPr lang="en-US" dirty="0"/>
          </a:p>
          <a:p>
            <a:r>
              <a:rPr lang="en-US" dirty="0">
                <a:hlinkClick r:id="rId5"/>
              </a:rPr>
              <a:t>The Three Star Approach for WASH in Schools: Field Guide</a:t>
            </a:r>
            <a:endParaRPr lang="en-US" dirty="0"/>
          </a:p>
          <a:p>
            <a:r>
              <a:rPr lang="en-US" dirty="0">
                <a:hlinkClick r:id="rId6"/>
              </a:rPr>
              <a:t>World Bank Water Forward</a:t>
            </a:r>
            <a:endParaRPr lang="en-US" dirty="0"/>
          </a:p>
          <a:p>
            <a:r>
              <a:rPr lang="en-US" dirty="0">
                <a:hlinkClick r:id="rId7"/>
              </a:rPr>
              <a:t>RWSN Technical webinar series</a:t>
            </a:r>
            <a:endParaRPr lang="en-US" dirty="0"/>
          </a:p>
          <a:p>
            <a:r>
              <a:rPr lang="en-US" dirty="0">
                <a:hlinkClick r:id="rId8"/>
              </a:rPr>
              <a:t>IRC WASH Systems leadership </a:t>
            </a:r>
            <a:endParaRPr lang="en-US" dirty="0"/>
          </a:p>
        </p:txBody>
      </p:sp>
    </p:spTree>
    <p:extLst>
      <p:ext uri="{BB962C8B-B14F-4D97-AF65-F5344CB8AC3E}">
        <p14:creationId xmlns:p14="http://schemas.microsoft.com/office/powerpoint/2010/main" val="223795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5E6F-497E-023D-737C-F8CAE1A14950}"/>
              </a:ext>
            </a:extLst>
          </p:cNvPr>
          <p:cNvSpPr>
            <a:spLocks noGrp="1"/>
          </p:cNvSpPr>
          <p:nvPr>
            <p:ph type="title"/>
          </p:nvPr>
        </p:nvSpPr>
        <p:spPr/>
        <p:txBody>
          <a:bodyPr/>
          <a:lstStyle/>
          <a:p>
            <a:r>
              <a:rPr lang="en-US" dirty="0"/>
              <a:t>Resource Groups</a:t>
            </a:r>
          </a:p>
        </p:txBody>
      </p:sp>
      <p:sp>
        <p:nvSpPr>
          <p:cNvPr id="3" name="Content Placeholder 2">
            <a:extLst>
              <a:ext uri="{FF2B5EF4-FFF2-40B4-BE49-F238E27FC236}">
                <a16:creationId xmlns:a16="http://schemas.microsoft.com/office/drawing/2014/main" id="{4E389012-76E6-6835-F17A-6C6F0AFBE3E5}"/>
              </a:ext>
            </a:extLst>
          </p:cNvPr>
          <p:cNvSpPr>
            <a:spLocks noGrp="1"/>
          </p:cNvSpPr>
          <p:nvPr>
            <p:ph sz="quarter" idx="13"/>
          </p:nvPr>
        </p:nvSpPr>
        <p:spPr/>
        <p:txBody>
          <a:bodyPr/>
          <a:lstStyle/>
          <a:p>
            <a:r>
              <a:rPr lang="en-US" dirty="0">
                <a:hlinkClick r:id="rId2"/>
              </a:rPr>
              <a:t>Circuit Riding Community of Practice </a:t>
            </a:r>
            <a:r>
              <a:rPr lang="en-US" dirty="0"/>
              <a:t>- Practical Guidance Working Group</a:t>
            </a:r>
          </a:p>
          <a:p>
            <a:r>
              <a:rPr lang="en-US" dirty="0">
                <a:hlinkClick r:id="rId3"/>
              </a:rPr>
              <a:t>RWSN membership</a:t>
            </a:r>
            <a:endParaRPr lang="en-US" dirty="0"/>
          </a:p>
          <a:p>
            <a:r>
              <a:rPr lang="en-US" dirty="0">
                <a:hlinkClick r:id="rId4"/>
              </a:rPr>
              <a:t>International water association</a:t>
            </a:r>
            <a:endParaRPr lang="en-US" dirty="0"/>
          </a:p>
          <a:p>
            <a:r>
              <a:rPr lang="en-US" dirty="0">
                <a:hlinkClick r:id="rId5"/>
              </a:rPr>
              <a:t>Engineers without borders</a:t>
            </a:r>
            <a:endParaRPr lang="en-US" dirty="0"/>
          </a:p>
          <a:p>
            <a:r>
              <a:rPr lang="en-US" dirty="0" err="1">
                <a:hlinkClick r:id="rId6"/>
              </a:rPr>
              <a:t>Linkedin</a:t>
            </a:r>
            <a:endParaRPr lang="en-US" dirty="0"/>
          </a:p>
          <a:p>
            <a:pPr marL="0" indent="0">
              <a:buNone/>
            </a:pPr>
            <a:endParaRPr lang="en-US" dirty="0"/>
          </a:p>
        </p:txBody>
      </p:sp>
    </p:spTree>
    <p:extLst>
      <p:ext uri="{BB962C8B-B14F-4D97-AF65-F5344CB8AC3E}">
        <p14:creationId xmlns:p14="http://schemas.microsoft.com/office/powerpoint/2010/main" val="397258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FAA1-43E1-D43C-958D-6DC6C8A065AC}"/>
              </a:ext>
            </a:extLst>
          </p:cNvPr>
          <p:cNvSpPr>
            <a:spLocks noGrp="1"/>
          </p:cNvSpPr>
          <p:nvPr>
            <p:ph type="title"/>
          </p:nvPr>
        </p:nvSpPr>
        <p:spPr/>
        <p:txBody>
          <a:bodyPr/>
          <a:lstStyle/>
          <a:p>
            <a:r>
              <a:rPr lang="en-US" dirty="0"/>
              <a:t>The future of foreign assistance</a:t>
            </a:r>
          </a:p>
        </p:txBody>
      </p:sp>
      <p:sp>
        <p:nvSpPr>
          <p:cNvPr id="3" name="Content Placeholder 2">
            <a:extLst>
              <a:ext uri="{FF2B5EF4-FFF2-40B4-BE49-F238E27FC236}">
                <a16:creationId xmlns:a16="http://schemas.microsoft.com/office/drawing/2014/main" id="{274F4C3B-82D1-A441-81B1-1A6A073FF084}"/>
              </a:ext>
            </a:extLst>
          </p:cNvPr>
          <p:cNvSpPr>
            <a:spLocks noGrp="1"/>
          </p:cNvSpPr>
          <p:nvPr>
            <p:ph sz="quarter" idx="13"/>
          </p:nvPr>
        </p:nvSpPr>
        <p:spPr/>
        <p:txBody>
          <a:bodyPr/>
          <a:lstStyle/>
          <a:p>
            <a:r>
              <a:rPr lang="en-US" dirty="0"/>
              <a:t>Us foreign assistance</a:t>
            </a:r>
          </a:p>
          <a:p>
            <a:r>
              <a:rPr lang="en-US" dirty="0"/>
              <a:t>Bilateral and multilateral </a:t>
            </a:r>
          </a:p>
          <a:p>
            <a:r>
              <a:rPr lang="en-US" dirty="0"/>
              <a:t>Foundations</a:t>
            </a:r>
          </a:p>
          <a:p>
            <a:r>
              <a:rPr lang="en-US" dirty="0"/>
              <a:t>Private sector </a:t>
            </a:r>
          </a:p>
          <a:p>
            <a:r>
              <a:rPr lang="en-US" dirty="0"/>
              <a:t>impact investors</a:t>
            </a:r>
          </a:p>
        </p:txBody>
      </p:sp>
    </p:spTree>
    <p:extLst>
      <p:ext uri="{BB962C8B-B14F-4D97-AF65-F5344CB8AC3E}">
        <p14:creationId xmlns:p14="http://schemas.microsoft.com/office/powerpoint/2010/main" val="206750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7517-FEB6-14D0-CD1F-2D1666F8A22C}"/>
              </a:ext>
            </a:extLst>
          </p:cNvPr>
          <p:cNvSpPr>
            <a:spLocks noGrp="1"/>
          </p:cNvSpPr>
          <p:nvPr>
            <p:ph type="title"/>
          </p:nvPr>
        </p:nvSpPr>
        <p:spPr>
          <a:xfrm>
            <a:off x="913774" y="2505374"/>
            <a:ext cx="10364451" cy="1596177"/>
          </a:xfrm>
        </p:spPr>
        <p:txBody>
          <a:bodyPr/>
          <a:lstStyle/>
          <a:p>
            <a:r>
              <a:rPr lang="en-US" dirty="0"/>
              <a:t>Question &amp; answer</a:t>
            </a:r>
          </a:p>
        </p:txBody>
      </p:sp>
    </p:spTree>
    <p:extLst>
      <p:ext uri="{BB962C8B-B14F-4D97-AF65-F5344CB8AC3E}">
        <p14:creationId xmlns:p14="http://schemas.microsoft.com/office/powerpoint/2010/main" val="147883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9662-7657-B81C-7DC0-2C04A2B8CAC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0D21887-976C-705D-491D-B1BE0EE41AB1}"/>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2A4FF0DE-A5EF-7962-5C84-3C5A6D8382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41CC91D-84CB-DFE5-5BE7-396F82B16C75}"/>
              </a:ext>
            </a:extLst>
          </p:cNvPr>
          <p:cNvSpPr txBox="1"/>
          <p:nvPr/>
        </p:nvSpPr>
        <p:spPr>
          <a:xfrm>
            <a:off x="1899233" y="1600200"/>
            <a:ext cx="7711440" cy="5016758"/>
          </a:xfrm>
          <a:prstGeom prst="rect">
            <a:avLst/>
          </a:prstGeom>
          <a:noFill/>
        </p:spPr>
        <p:txBody>
          <a:bodyPr wrap="square" rtlCol="0">
            <a:spAutoFit/>
          </a:bodyPr>
          <a:lstStyle/>
          <a:p>
            <a:pPr algn="ctr"/>
            <a:r>
              <a:rPr lang="en-US" sz="4000" dirty="0"/>
              <a:t>Next Ambassador Conversation</a:t>
            </a:r>
          </a:p>
          <a:p>
            <a:pPr algn="ctr"/>
            <a:endParaRPr lang="en-US" sz="4000" i="1" dirty="0"/>
          </a:p>
          <a:p>
            <a:pPr algn="ctr"/>
            <a:r>
              <a:rPr lang="en-US" sz="4000" i="1" dirty="0"/>
              <a:t>S.N. Srikanth</a:t>
            </a:r>
          </a:p>
          <a:p>
            <a:pPr algn="ctr"/>
            <a:r>
              <a:rPr lang="en-US" sz="3200" i="1" dirty="0"/>
              <a:t>WASH Ambassador </a:t>
            </a:r>
          </a:p>
          <a:p>
            <a:pPr algn="ctr"/>
            <a:r>
              <a:rPr lang="en-US" sz="3200" i="1" dirty="0"/>
              <a:t>WASH-RAG Board of Directors </a:t>
            </a:r>
          </a:p>
          <a:p>
            <a:pPr algn="ctr"/>
            <a:endParaRPr lang="en-US" sz="3200" b="1" i="1" dirty="0"/>
          </a:p>
          <a:p>
            <a:pPr algn="ctr"/>
            <a:r>
              <a:rPr lang="de-DE" sz="3200" i="1" dirty="0"/>
              <a:t>Tuesday, June 2nd</a:t>
            </a:r>
          </a:p>
          <a:p>
            <a:pPr algn="ctr"/>
            <a:r>
              <a:rPr lang="de-DE" sz="3200" i="1" dirty="0"/>
              <a:t>10AM Eastern (UTC-14:00)</a:t>
            </a:r>
          </a:p>
          <a:p>
            <a:pPr algn="ctr"/>
            <a:r>
              <a:rPr lang="en-US" sz="4000" b="1" i="1" dirty="0"/>
              <a:t> </a:t>
            </a:r>
            <a:r>
              <a:rPr lang="en-US" dirty="0"/>
              <a:t> </a:t>
            </a:r>
          </a:p>
        </p:txBody>
      </p:sp>
    </p:spTree>
    <p:extLst>
      <p:ext uri="{BB962C8B-B14F-4D97-AF65-F5344CB8AC3E}">
        <p14:creationId xmlns:p14="http://schemas.microsoft.com/office/powerpoint/2010/main" val="184305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9662-7657-B81C-7DC0-2C04A2B8CAC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0D21887-976C-705D-491D-B1BE0EE41AB1}"/>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2A4FF0DE-A5EF-7962-5C84-3C5A6D8382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41CC91D-84CB-DFE5-5BE7-396F82B16C75}"/>
              </a:ext>
            </a:extLst>
          </p:cNvPr>
          <p:cNvSpPr txBox="1"/>
          <p:nvPr/>
        </p:nvSpPr>
        <p:spPr>
          <a:xfrm>
            <a:off x="843413" y="1598375"/>
            <a:ext cx="10505173" cy="4893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Ambassador Orientation</a:t>
            </a:r>
            <a:endParaRPr lang="en-US" sz="4000" b="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Lead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Ambassador Dilip </a:t>
            </a:r>
            <a:r>
              <a:rPr kumimoji="0" lang="en-US" sz="3600" b="0" i="1"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Mirchandan</a:t>
            </a:r>
            <a:endParaRPr lang="en-US" sz="3600" i="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prstClr val="black"/>
                </a:solidFill>
                <a:latin typeface="Calibri" panose="020F0502020204030204"/>
              </a:rPr>
              <a:t>Mon</a:t>
            </a:r>
            <a:r>
              <a:rPr kumimoji="0" lang="en-US" sz="3600" b="0" i="1" u="none" strike="noStrike" kern="1200" cap="none" spc="0" normalizeH="0" baseline="0" noProof="0" dirty="0">
                <a:ln>
                  <a:noFill/>
                </a:ln>
                <a:solidFill>
                  <a:prstClr val="black"/>
                </a:solidFill>
                <a:effectLst/>
                <a:uLnTx/>
                <a:uFillTx/>
                <a:latin typeface="Calibri" panose="020F0502020204030204"/>
                <a:ea typeface="+mn-ea"/>
                <a:cs typeface="+mn-cs"/>
              </a:rPr>
              <a:t>day, </a:t>
            </a:r>
            <a:r>
              <a:rPr kumimoji="0" lang="en-US" sz="3600" i="1" u="none" strike="noStrike" kern="1200" cap="none" spc="0" normalizeH="0" baseline="0" noProof="0" dirty="0">
                <a:ln>
                  <a:noFill/>
                </a:ln>
                <a:solidFill>
                  <a:srgbClr val="222222"/>
                </a:solidFill>
                <a:uLnTx/>
                <a:uFillTx/>
                <a:latin typeface="Calibri" panose="020F0502020204030204"/>
                <a:ea typeface="+mn-ea"/>
                <a:cs typeface="+mn-cs"/>
              </a:rPr>
              <a:t>May 26</a:t>
            </a:r>
            <a:r>
              <a:rPr lang="en-US" sz="3600" b="0" i="1">
                <a:solidFill>
                  <a:srgbClr val="222222"/>
                </a:solidFill>
                <a:effectLst/>
              </a:rPr>
              <a:t>,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1" dirty="0">
                <a:solidFill>
                  <a:srgbClr val="222222"/>
                </a:solidFill>
                <a:effectLst/>
              </a:rPr>
              <a:t>10:00 – 11:00am EDT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1" dirty="0">
                <a:solidFill>
                  <a:srgbClr val="222222"/>
                </a:solidFill>
                <a:effectLst/>
              </a:rPr>
              <a:t>(14:00 – 15:00 UTC)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i="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mn-cs"/>
              </a:rPr>
              <a:t> </a:t>
            </a:r>
            <a:endParaRPr kumimoji="0" lang="en-US" sz="36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9510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9CACB-6A64-739D-95A6-4C7140FA1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EE711-BD10-7F8B-88D6-5F4E25C9C1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B900EE4-B7DA-C434-373C-3F43E8199225}"/>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B78D2C45-C2EE-871A-D478-454ED4B532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CA3FBB8-741D-EA73-8D82-F043CF87ED3C}"/>
              </a:ext>
            </a:extLst>
          </p:cNvPr>
          <p:cNvSpPr txBox="1"/>
          <p:nvPr/>
        </p:nvSpPr>
        <p:spPr>
          <a:xfrm>
            <a:off x="843413" y="1598375"/>
            <a:ext cx="10505173"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Ambassador </a:t>
            </a:r>
            <a:r>
              <a:rPr lang="en-US" sz="4000" b="1" dirty="0">
                <a:solidFill>
                  <a:prstClr val="black"/>
                </a:solidFill>
                <a:latin typeface="Calibri" panose="020F0502020204030204"/>
              </a:rPr>
              <a:t>Meet &amp; Greet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i="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prstClr val="black"/>
                </a:solidFill>
                <a:latin typeface="Calibri" panose="020F0502020204030204"/>
              </a:rPr>
              <a:t>Mon</a:t>
            </a:r>
            <a:r>
              <a:rPr kumimoji="0" lang="en-US" sz="3600" b="0" i="1" u="none" strike="noStrike" kern="1200" cap="none" spc="0" normalizeH="0" baseline="0" noProof="0" dirty="0">
                <a:ln>
                  <a:noFill/>
                </a:ln>
                <a:solidFill>
                  <a:prstClr val="black"/>
                </a:solidFill>
                <a:effectLst/>
                <a:uLnTx/>
                <a:uFillTx/>
                <a:latin typeface="Calibri" panose="020F0502020204030204"/>
                <a:ea typeface="+mn-ea"/>
                <a:cs typeface="+mn-cs"/>
              </a:rPr>
              <a:t>day, </a:t>
            </a:r>
            <a:r>
              <a:rPr lang="en-US" sz="3600" b="0" i="1" dirty="0">
                <a:solidFill>
                  <a:srgbClr val="222222"/>
                </a:solidFill>
                <a:effectLst/>
              </a:rPr>
              <a:t>June 15, 15:15 - 16:15</a:t>
            </a:r>
            <a:endParaRPr lang="en-US" sz="3600" i="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mn-cs"/>
              </a:rPr>
              <a:t> </a:t>
            </a:r>
            <a:r>
              <a:rPr lang="en-US" sz="3600" b="0" i="0" dirty="0">
                <a:solidFill>
                  <a:srgbClr val="222222"/>
                </a:solidFill>
                <a:effectLst/>
              </a:rPr>
              <a:t>Room 504A at Tainex-1 </a:t>
            </a:r>
            <a:r>
              <a:rPr kumimoji="0" lang="en-US" sz="36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275279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D178-34C7-A7EE-3AF2-0808468A0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A8F8A-16FC-ECA0-DACC-5628A6C4F25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7843717-49B7-6722-BA8C-0E918711FFEA}"/>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B5359444-E8DB-20D0-4677-90BA78CEFB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B56B28A-E9BF-7386-EDAA-24545A9E32FD}"/>
              </a:ext>
            </a:extLst>
          </p:cNvPr>
          <p:cNvSpPr txBox="1"/>
          <p:nvPr/>
        </p:nvSpPr>
        <p:spPr>
          <a:xfrm>
            <a:off x="296562" y="4877773"/>
            <a:ext cx="8195104" cy="1077218"/>
          </a:xfrm>
          <a:prstGeom prst="rect">
            <a:avLst/>
          </a:prstGeom>
          <a:noFill/>
        </p:spPr>
        <p:txBody>
          <a:bodyPr wrap="square" rtlCol="0">
            <a:spAutoFit/>
          </a:bodyPr>
          <a:lstStyle/>
          <a:p>
            <a:pPr algn="ctr"/>
            <a:r>
              <a:rPr lang="en-US" sz="3200" dirty="0"/>
              <a:t>SATURDAY, June 13, 2026, 8:00 – Noon</a:t>
            </a:r>
          </a:p>
          <a:p>
            <a:pPr algn="ctr"/>
            <a:r>
              <a:rPr lang="en-US" sz="3200" i="1" dirty="0"/>
              <a:t>Link in chat</a:t>
            </a:r>
          </a:p>
        </p:txBody>
      </p:sp>
      <p:pic>
        <p:nvPicPr>
          <p:cNvPr id="7" name="Picture 6">
            <a:extLst>
              <a:ext uri="{FF2B5EF4-FFF2-40B4-BE49-F238E27FC236}">
                <a16:creationId xmlns:a16="http://schemas.microsoft.com/office/drawing/2014/main" id="{7B46C69E-F3B4-DC56-64ED-0476CD8938DC}"/>
              </a:ext>
            </a:extLst>
          </p:cNvPr>
          <p:cNvPicPr>
            <a:picLocks noChangeAspect="1"/>
          </p:cNvPicPr>
          <p:nvPr/>
        </p:nvPicPr>
        <p:blipFill>
          <a:blip r:embed="rId4"/>
          <a:stretch>
            <a:fillRect/>
          </a:stretch>
        </p:blipFill>
        <p:spPr>
          <a:xfrm>
            <a:off x="57150" y="1367810"/>
            <a:ext cx="7581900" cy="3600450"/>
          </a:xfrm>
          <a:prstGeom prst="rect">
            <a:avLst/>
          </a:prstGeom>
        </p:spPr>
      </p:pic>
    </p:spTree>
    <p:extLst>
      <p:ext uri="{BB962C8B-B14F-4D97-AF65-F5344CB8AC3E}">
        <p14:creationId xmlns:p14="http://schemas.microsoft.com/office/powerpoint/2010/main" val="242709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739F-B7BB-7B96-5E78-7FB0E3BD5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2E55D-E58C-DA83-C39C-FE9030ACE02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3BCFEF9-DB36-6427-8064-98CCC6F1FD38}"/>
              </a:ext>
            </a:extLst>
          </p:cNvPr>
          <p:cNvSpPr>
            <a:spLocks noGrp="1"/>
          </p:cNvSpPr>
          <p:nvPr>
            <p:ph type="subTitle" idx="1"/>
          </p:nvPr>
        </p:nvSpPr>
        <p:spPr/>
        <p:txBody>
          <a:bodyPr/>
          <a:lstStyle/>
          <a:p>
            <a:endParaRPr lang="en-US"/>
          </a:p>
        </p:txBody>
      </p:sp>
      <p:pic>
        <p:nvPicPr>
          <p:cNvPr id="5" name="Picture 4" descr="A white background with colorful drops">
            <a:extLst>
              <a:ext uri="{FF2B5EF4-FFF2-40B4-BE49-F238E27FC236}">
                <a16:creationId xmlns:a16="http://schemas.microsoft.com/office/drawing/2014/main" id="{3A2E4BE9-F461-27C7-8563-9003229937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BB24C88-51E5-F6FD-6BCE-98CADCEBEF53}"/>
              </a:ext>
            </a:extLst>
          </p:cNvPr>
          <p:cNvSpPr txBox="1"/>
          <p:nvPr/>
        </p:nvSpPr>
        <p:spPr>
          <a:xfrm>
            <a:off x="518604" y="1646893"/>
            <a:ext cx="5767452" cy="2985433"/>
          </a:xfrm>
          <a:prstGeom prst="rect">
            <a:avLst/>
          </a:prstGeom>
          <a:noFill/>
        </p:spPr>
        <p:txBody>
          <a:bodyPr wrap="square" rtlCol="0">
            <a:spAutoFit/>
          </a:bodyPr>
          <a:lstStyle/>
          <a:p>
            <a:pPr algn="ctr"/>
            <a:endParaRPr lang="en-US" sz="4000" b="1" i="1" dirty="0"/>
          </a:p>
          <a:p>
            <a:pPr algn="ctr"/>
            <a:r>
              <a:rPr lang="en-US" sz="4000" i="1" dirty="0"/>
              <a:t>BREW Bash</a:t>
            </a:r>
          </a:p>
          <a:p>
            <a:pPr algn="ctr"/>
            <a:r>
              <a:rPr lang="en-US" sz="2800" i="1" dirty="0"/>
              <a:t>Tuesday, June 16, 2026</a:t>
            </a:r>
          </a:p>
          <a:p>
            <a:pPr algn="ctr"/>
            <a:r>
              <a:rPr lang="en-US" sz="2800" i="1" dirty="0"/>
              <a:t>6:00 – 10:00 PM </a:t>
            </a:r>
          </a:p>
          <a:p>
            <a:pPr algn="ctr"/>
            <a:r>
              <a:rPr lang="en-US" sz="2800" i="1" dirty="0"/>
              <a:t>www.rotarybrew.org</a:t>
            </a:r>
          </a:p>
          <a:p>
            <a:pPr algn="ctr"/>
            <a:endParaRPr lang="en-US" sz="2400" i="1" dirty="0"/>
          </a:p>
        </p:txBody>
      </p:sp>
      <p:pic>
        <p:nvPicPr>
          <p:cNvPr id="4" name="Picture 3">
            <a:extLst>
              <a:ext uri="{FF2B5EF4-FFF2-40B4-BE49-F238E27FC236}">
                <a16:creationId xmlns:a16="http://schemas.microsoft.com/office/drawing/2014/main" id="{93A5D6AA-FECE-A9D0-2907-189DE1573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660" y="0"/>
            <a:ext cx="5387340" cy="6858000"/>
          </a:xfrm>
          <a:prstGeom prst="rect">
            <a:avLst/>
          </a:prstGeom>
        </p:spPr>
      </p:pic>
    </p:spTree>
    <p:extLst>
      <p:ext uri="{BB962C8B-B14F-4D97-AF65-F5344CB8AC3E}">
        <p14:creationId xmlns:p14="http://schemas.microsoft.com/office/powerpoint/2010/main" val="17286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BF54-EA45-5D2B-72FA-7F4D9E4AC7D8}"/>
              </a:ext>
            </a:extLst>
          </p:cNvPr>
          <p:cNvSpPr>
            <a:spLocks noGrp="1"/>
          </p:cNvSpPr>
          <p:nvPr>
            <p:ph type="ctrTitle"/>
          </p:nvPr>
        </p:nvSpPr>
        <p:spPr>
          <a:xfrm>
            <a:off x="1751012" y="818185"/>
            <a:ext cx="8689976" cy="2509213"/>
          </a:xfrm>
        </p:spPr>
        <p:txBody>
          <a:bodyPr/>
          <a:lstStyle/>
          <a:p>
            <a:r>
              <a:rPr lang="en-US" b="1" dirty="0"/>
              <a:t>WASH Ambassador Conversation</a:t>
            </a:r>
          </a:p>
        </p:txBody>
      </p:sp>
      <p:sp>
        <p:nvSpPr>
          <p:cNvPr id="3" name="Subtitle 2">
            <a:extLst>
              <a:ext uri="{FF2B5EF4-FFF2-40B4-BE49-F238E27FC236}">
                <a16:creationId xmlns:a16="http://schemas.microsoft.com/office/drawing/2014/main" id="{751A9232-1BCC-DFFF-DCA2-1C2CBEF4345C}"/>
              </a:ext>
            </a:extLst>
          </p:cNvPr>
          <p:cNvSpPr>
            <a:spLocks noGrp="1"/>
          </p:cNvSpPr>
          <p:nvPr>
            <p:ph type="subTitle" idx="1"/>
          </p:nvPr>
        </p:nvSpPr>
        <p:spPr/>
        <p:txBody>
          <a:bodyPr>
            <a:noAutofit/>
          </a:bodyPr>
          <a:lstStyle/>
          <a:p>
            <a:r>
              <a:rPr lang="en-US" sz="2400" b="1" dirty="0"/>
              <a:t>Tuesday, 5 May 2026</a:t>
            </a:r>
          </a:p>
          <a:p>
            <a:endParaRPr lang="en-US" sz="800" b="1" dirty="0"/>
          </a:p>
          <a:p>
            <a:r>
              <a:rPr lang="en-US" sz="2400" b="1" dirty="0"/>
              <a:t>Amanda Robertson</a:t>
            </a:r>
          </a:p>
        </p:txBody>
      </p:sp>
    </p:spTree>
    <p:extLst>
      <p:ext uri="{BB962C8B-B14F-4D97-AF65-F5344CB8AC3E}">
        <p14:creationId xmlns:p14="http://schemas.microsoft.com/office/powerpoint/2010/main" val="60383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F95A-6EE9-2C97-F1B2-80DECFC49E42}"/>
              </a:ext>
            </a:extLst>
          </p:cNvPr>
          <p:cNvSpPr>
            <a:spLocks noGrp="1"/>
          </p:cNvSpPr>
          <p:nvPr>
            <p:ph type="title"/>
          </p:nvPr>
        </p:nvSpPr>
        <p:spPr>
          <a:xfrm>
            <a:off x="913149" y="283422"/>
            <a:ext cx="10364451" cy="1596177"/>
          </a:xfrm>
        </p:spPr>
        <p:txBody>
          <a:bodyPr/>
          <a:lstStyle/>
          <a:p>
            <a:r>
              <a:rPr lang="en-US" dirty="0"/>
              <a:t>Speaker: Amanda Robertson</a:t>
            </a:r>
          </a:p>
        </p:txBody>
      </p:sp>
      <p:sp>
        <p:nvSpPr>
          <p:cNvPr id="3" name="Content Placeholder 2">
            <a:extLst>
              <a:ext uri="{FF2B5EF4-FFF2-40B4-BE49-F238E27FC236}">
                <a16:creationId xmlns:a16="http://schemas.microsoft.com/office/drawing/2014/main" id="{E6206EF5-9D0E-4B30-3916-2E20A619431A}"/>
              </a:ext>
            </a:extLst>
          </p:cNvPr>
          <p:cNvSpPr>
            <a:spLocks noGrp="1"/>
          </p:cNvSpPr>
          <p:nvPr>
            <p:ph sz="quarter" idx="13"/>
          </p:nvPr>
        </p:nvSpPr>
        <p:spPr>
          <a:xfrm>
            <a:off x="4152900" y="1879600"/>
            <a:ext cx="7124700" cy="3911599"/>
          </a:xfrm>
        </p:spPr>
        <p:txBody>
          <a:bodyPr>
            <a:normAutofit fontScale="77500" lnSpcReduction="20000"/>
          </a:bodyPr>
          <a:lstStyle/>
          <a:p>
            <a:pPr marL="0" indent="0">
              <a:buNone/>
            </a:pPr>
            <a:r>
              <a:rPr lang="en-US" dirty="0"/>
              <a:t>Amanda Robertson is a WASH specialist focused on sustainable service delivery in sub-Saharan Africa for the past 20 years.</a:t>
            </a:r>
          </a:p>
          <a:p>
            <a:pPr marL="0" indent="0">
              <a:buNone/>
            </a:pPr>
            <a:endParaRPr lang="en-US" dirty="0"/>
          </a:p>
          <a:p>
            <a:pPr marL="0" indent="0">
              <a:buNone/>
            </a:pPr>
            <a:r>
              <a:rPr lang="en-US" dirty="0"/>
              <a:t>After graduating with a Master’s degree in African Studies from Yale University, Amanda worked for Heifer International, The Rotary Foundation, and USAID, managing people and investments in WASH, water resource management, water for agriculture, energy, financing, and governance. </a:t>
            </a:r>
          </a:p>
          <a:p>
            <a:pPr marL="0" indent="0">
              <a:buNone/>
            </a:pPr>
            <a:endParaRPr lang="en-US" dirty="0"/>
          </a:p>
          <a:p>
            <a:pPr marL="0" indent="0">
              <a:buNone/>
            </a:pPr>
            <a:r>
              <a:rPr lang="en-US" dirty="0"/>
              <a:t>She was the inaugural Water Warrior awardee at USAID for her dedication to leadership in the sector and the recipient of several Meritorious Honor awards from embassies across the continent. She has happily called Nairobi home since 2019.</a:t>
            </a:r>
          </a:p>
          <a:p>
            <a:endParaRPr lang="en-US" dirty="0"/>
          </a:p>
          <a:p>
            <a:endParaRPr lang="en-US" dirty="0"/>
          </a:p>
        </p:txBody>
      </p:sp>
      <p:pic>
        <p:nvPicPr>
          <p:cNvPr id="4" name="Picture 3">
            <a:extLst>
              <a:ext uri="{FF2B5EF4-FFF2-40B4-BE49-F238E27FC236}">
                <a16:creationId xmlns:a16="http://schemas.microsoft.com/office/drawing/2014/main" id="{3E62F72B-2F85-D25D-FAEF-D779BED145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741" y="2154162"/>
            <a:ext cx="2496459" cy="2549675"/>
          </a:xfrm>
          <a:prstGeom prst="rect">
            <a:avLst/>
          </a:prstGeom>
        </p:spPr>
      </p:pic>
    </p:spTree>
    <p:extLst>
      <p:ext uri="{BB962C8B-B14F-4D97-AF65-F5344CB8AC3E}">
        <p14:creationId xmlns:p14="http://schemas.microsoft.com/office/powerpoint/2010/main" val="276919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7849-16C3-3039-40A4-567F3D8DF1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11D0FFE-F0AB-D0B0-D20E-64DC07AC38B0}"/>
              </a:ext>
            </a:extLst>
          </p:cNvPr>
          <p:cNvSpPr>
            <a:spLocks noGrp="1"/>
          </p:cNvSpPr>
          <p:nvPr>
            <p:ph sz="quarter" idx="13"/>
          </p:nvPr>
        </p:nvSpPr>
        <p:spPr/>
        <p:txBody>
          <a:bodyPr/>
          <a:lstStyle/>
          <a:p>
            <a:r>
              <a:rPr lang="en-US" dirty="0"/>
              <a:t>Sustainable development goal 6</a:t>
            </a:r>
          </a:p>
          <a:p>
            <a:r>
              <a:rPr lang="en-US" dirty="0"/>
              <a:t>Key wash resource sites</a:t>
            </a:r>
          </a:p>
          <a:p>
            <a:r>
              <a:rPr lang="en-US" dirty="0"/>
              <a:t>Technical resources</a:t>
            </a:r>
          </a:p>
          <a:p>
            <a:r>
              <a:rPr lang="en-US" dirty="0"/>
              <a:t>Resource groups</a:t>
            </a:r>
          </a:p>
          <a:p>
            <a:r>
              <a:rPr lang="en-US" dirty="0"/>
              <a:t>The future of foreign assistance</a:t>
            </a:r>
          </a:p>
          <a:p>
            <a:r>
              <a:rPr lang="en-US" dirty="0"/>
              <a:t>Question and answer</a:t>
            </a:r>
          </a:p>
        </p:txBody>
      </p:sp>
    </p:spTree>
    <p:extLst>
      <p:ext uri="{BB962C8B-B14F-4D97-AF65-F5344CB8AC3E}">
        <p14:creationId xmlns:p14="http://schemas.microsoft.com/office/powerpoint/2010/main" val="3564163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3732</TotalTime>
  <Words>883</Words>
  <Application>Microsoft Office PowerPoint</Application>
  <PresentationFormat>Widescreen</PresentationFormat>
  <Paragraphs>128</Paragraphs>
  <Slides>15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Tw Cen MT</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WASH Ambassador Conversation</vt:lpstr>
      <vt:lpstr>Speaker: Amanda Robertson</vt:lpstr>
      <vt:lpstr>Agenda</vt:lpstr>
      <vt:lpstr>Sustainable development goal 6</vt:lpstr>
      <vt:lpstr>Key wash resource sites</vt:lpstr>
      <vt:lpstr>Technical resources</vt:lpstr>
      <vt:lpstr>Resource Groups</vt:lpstr>
      <vt:lpstr>The future of foreign assistance</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Jerald Coughter</dc:creator>
  <cp:lastModifiedBy>Michael Brown</cp:lastModifiedBy>
  <cp:revision>30</cp:revision>
  <dcterms:created xsi:type="dcterms:W3CDTF">2023-10-17T13:10:23Z</dcterms:created>
  <dcterms:modified xsi:type="dcterms:W3CDTF">2026-05-05T17:57:51Z</dcterms:modified>
</cp:coreProperties>
</file>