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03283-E7E2-4B95-B420-E8C44C732226}" v="1" dt="2026-03-04T18:24:15.41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58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F3944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F3944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5F3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F3944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F3944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F3944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F3944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5F3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2833" y="474345"/>
            <a:ext cx="8500110" cy="42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F3944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559" y="2839339"/>
            <a:ext cx="10434320" cy="3075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F3944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532109" y="6583933"/>
            <a:ext cx="784225" cy="11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0621" y="6583933"/>
            <a:ext cx="133984" cy="11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0">
                <a:solidFill>
                  <a:srgbClr val="2F3944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7" Type="http://schemas.openxmlformats.org/officeDocument/2006/relationships/image" Target="../media/image25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2"/>
            <a:ext cx="12192000" cy="6858000"/>
            <a:chOff x="0" y="-2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-2"/>
              <a:ext cx="12192000" cy="685800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21789" y="6050788"/>
              <a:ext cx="2641600" cy="293192"/>
            </a:xfrm>
            <a:prstGeom prst="rect">
              <a:avLst/>
            </a:prstGeom>
          </p:spPr>
        </p:pic>
      </p:grp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3041395" y="1302765"/>
            <a:ext cx="58502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5F3EC"/>
                </a:solidFill>
              </a:rPr>
              <a:t>State</a:t>
            </a:r>
            <a:r>
              <a:rPr sz="3600" spc="-75" dirty="0">
                <a:solidFill>
                  <a:srgbClr val="F5F3EC"/>
                </a:solidFill>
              </a:rPr>
              <a:t> </a:t>
            </a:r>
            <a:r>
              <a:rPr sz="3600" dirty="0">
                <a:solidFill>
                  <a:srgbClr val="F5F3EC"/>
                </a:solidFill>
              </a:rPr>
              <a:t>of</a:t>
            </a:r>
            <a:r>
              <a:rPr sz="3600" spc="-70" dirty="0">
                <a:solidFill>
                  <a:srgbClr val="F5F3EC"/>
                </a:solidFill>
              </a:rPr>
              <a:t> </a:t>
            </a:r>
            <a:r>
              <a:rPr sz="3600" dirty="0">
                <a:solidFill>
                  <a:srgbClr val="F5F3EC"/>
                </a:solidFill>
              </a:rPr>
              <a:t>Global</a:t>
            </a:r>
            <a:r>
              <a:rPr sz="3600" spc="-40" dirty="0">
                <a:solidFill>
                  <a:srgbClr val="F5F3EC"/>
                </a:solidFill>
              </a:rPr>
              <a:t> </a:t>
            </a:r>
            <a:r>
              <a:rPr sz="3600" spc="-65" dirty="0">
                <a:solidFill>
                  <a:srgbClr val="F5F3EC"/>
                </a:solidFill>
              </a:rPr>
              <a:t>WASH</a:t>
            </a:r>
            <a:r>
              <a:rPr sz="3600" spc="-75" dirty="0">
                <a:solidFill>
                  <a:srgbClr val="F5F3EC"/>
                </a:solidFill>
              </a:rPr>
              <a:t> </a:t>
            </a:r>
            <a:r>
              <a:rPr sz="3600" spc="-10" dirty="0">
                <a:solidFill>
                  <a:srgbClr val="F5F3EC"/>
                </a:solidFill>
              </a:rPr>
              <a:t>Services</a:t>
            </a:r>
            <a:endParaRPr sz="3600"/>
          </a:p>
        </p:txBody>
      </p:sp>
      <p:sp>
        <p:nvSpPr>
          <p:cNvPr id="6" name="object 6"/>
          <p:cNvSpPr txBox="1"/>
          <p:nvPr/>
        </p:nvSpPr>
        <p:spPr>
          <a:xfrm>
            <a:off x="2251329" y="2138299"/>
            <a:ext cx="8484870" cy="1006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solidFill>
                  <a:srgbClr val="F5F3EC"/>
                </a:solidFill>
                <a:latin typeface="Calibri"/>
                <a:cs typeface="Calibri"/>
              </a:rPr>
              <a:t>“</a:t>
            </a:r>
            <a:r>
              <a:rPr sz="2000" spc="-10" dirty="0">
                <a:solidFill>
                  <a:srgbClr val="F5F3EC"/>
                </a:solidFill>
                <a:latin typeface="Calibri"/>
                <a:cs typeface="Calibri"/>
              </a:rPr>
              <a:t>Incremental</a:t>
            </a:r>
            <a:r>
              <a:rPr sz="2000" spc="-4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5F3EC"/>
                </a:solidFill>
                <a:latin typeface="Calibri"/>
                <a:cs typeface="Calibri"/>
              </a:rPr>
              <a:t>Progress,</a:t>
            </a:r>
            <a:r>
              <a:rPr sz="2000" spc="-2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Deepening</a:t>
            </a:r>
            <a:r>
              <a:rPr sz="2000" spc="-6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Crisis</a:t>
            </a:r>
            <a:r>
              <a:rPr sz="2000" spc="-1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&amp;</a:t>
            </a:r>
            <a:r>
              <a:rPr sz="2000" spc="-4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Inequalities,</a:t>
            </a:r>
            <a:r>
              <a:rPr sz="2000" spc="-2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More</a:t>
            </a:r>
            <a:r>
              <a:rPr sz="2000" spc="-4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5F3EC"/>
                </a:solidFill>
                <a:latin typeface="Calibri"/>
                <a:cs typeface="Calibri"/>
              </a:rPr>
              <a:t>Progress</a:t>
            </a:r>
            <a:r>
              <a:rPr sz="2000" spc="-3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is</a:t>
            </a:r>
            <a:r>
              <a:rPr sz="2000" spc="-2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5F3EC"/>
                </a:solidFill>
                <a:latin typeface="Calibri"/>
                <a:cs typeface="Calibri"/>
              </a:rPr>
              <a:t>Possible</a:t>
            </a:r>
            <a:r>
              <a:rPr sz="2000" b="1" spc="-10" dirty="0">
                <a:solidFill>
                  <a:srgbClr val="F5F3EC"/>
                </a:solidFill>
                <a:latin typeface="Calibri"/>
                <a:cs typeface="Calibri"/>
              </a:rPr>
              <a:t>”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000">
              <a:latin typeface="Calibri"/>
              <a:cs typeface="Calibri"/>
            </a:endParaRPr>
          </a:p>
          <a:p>
            <a:pPr marR="50165" algn="ctr">
              <a:lnSpc>
                <a:spcPct val="100000"/>
              </a:lnSpc>
            </a:pPr>
            <a:r>
              <a:rPr sz="1400" dirty="0">
                <a:solidFill>
                  <a:srgbClr val="F5F3EC"/>
                </a:solidFill>
                <a:latin typeface="Calibri"/>
                <a:cs typeface="Calibri"/>
              </a:rPr>
              <a:t>Najib</a:t>
            </a:r>
            <a:r>
              <a:rPr sz="1400" spc="-6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5F3EC"/>
                </a:solidFill>
                <a:latin typeface="Calibri"/>
                <a:cs typeface="Calibri"/>
              </a:rPr>
              <a:t>Bateganya,</a:t>
            </a:r>
            <a:r>
              <a:rPr sz="1400" spc="-4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5F3EC"/>
                </a:solidFill>
                <a:latin typeface="Calibri"/>
                <a:cs typeface="Calibri"/>
              </a:rPr>
              <a:t>PhD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23050" y="4963109"/>
            <a:ext cx="5052695" cy="10166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000" b="1" dirty="0">
                <a:solidFill>
                  <a:srgbClr val="F5F3EC"/>
                </a:solidFill>
                <a:latin typeface="Calibri"/>
                <a:cs typeface="Calibri"/>
              </a:rPr>
              <a:t>World</a:t>
            </a:r>
            <a:r>
              <a:rPr sz="2000" b="1" spc="-2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5F3EC"/>
                </a:solidFill>
                <a:latin typeface="Calibri"/>
                <a:cs typeface="Calibri"/>
              </a:rPr>
              <a:t>Water</a:t>
            </a:r>
            <a:r>
              <a:rPr sz="2000" b="1" spc="-1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5F3EC"/>
                </a:solidFill>
                <a:latin typeface="Calibri"/>
                <a:cs typeface="Calibri"/>
              </a:rPr>
              <a:t>Day</a:t>
            </a:r>
            <a:r>
              <a:rPr sz="2000" b="1" spc="1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F5F3EC"/>
                </a:solidFill>
                <a:latin typeface="Calibri"/>
                <a:cs typeface="Calibri"/>
              </a:rPr>
              <a:t>2026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2000" b="1" dirty="0">
                <a:solidFill>
                  <a:srgbClr val="F5F3EC"/>
                </a:solidFill>
                <a:latin typeface="Calibri"/>
                <a:cs typeface="Calibri"/>
              </a:rPr>
              <a:t>Theme</a:t>
            </a:r>
            <a:r>
              <a:rPr sz="2000" b="1" spc="5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-</a:t>
            </a:r>
            <a:r>
              <a:rPr sz="2000" spc="6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Water</a:t>
            </a:r>
            <a:r>
              <a:rPr sz="2000" spc="7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and</a:t>
            </a:r>
            <a:r>
              <a:rPr sz="2000" spc="5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5F3EC"/>
                </a:solidFill>
                <a:latin typeface="Calibri"/>
                <a:cs typeface="Calibri"/>
              </a:rPr>
              <a:t>gender</a:t>
            </a:r>
            <a:r>
              <a:rPr sz="2000" i="1" dirty="0">
                <a:solidFill>
                  <a:srgbClr val="F5F3EC"/>
                </a:solidFill>
                <a:latin typeface="Calibri"/>
                <a:cs typeface="Calibri"/>
              </a:rPr>
              <a:t>:</a:t>
            </a:r>
            <a:r>
              <a:rPr sz="2000" i="1" spc="4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F5F3EC"/>
                </a:solidFill>
                <a:latin typeface="Calibri"/>
                <a:cs typeface="Calibri"/>
              </a:rPr>
              <a:t>Where</a:t>
            </a:r>
            <a:r>
              <a:rPr sz="2000" i="1" spc="25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i="1" dirty="0">
                <a:solidFill>
                  <a:srgbClr val="F5F3EC"/>
                </a:solidFill>
                <a:latin typeface="Calibri"/>
                <a:cs typeface="Calibri"/>
              </a:rPr>
              <a:t>water</a:t>
            </a:r>
            <a:r>
              <a:rPr sz="2000" i="1" spc="5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rgbClr val="F5F3EC"/>
                </a:solidFill>
                <a:latin typeface="Calibri"/>
                <a:cs typeface="Calibri"/>
              </a:rPr>
              <a:t>flows,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i="1" dirty="0">
                <a:solidFill>
                  <a:srgbClr val="F5F3EC"/>
                </a:solidFill>
                <a:latin typeface="Calibri"/>
                <a:cs typeface="Calibri"/>
              </a:rPr>
              <a:t>equality</a:t>
            </a:r>
            <a:r>
              <a:rPr sz="2000" i="1" spc="80" dirty="0">
                <a:solidFill>
                  <a:srgbClr val="F5F3EC"/>
                </a:solidFill>
                <a:latin typeface="Calibri"/>
                <a:cs typeface="Calibri"/>
              </a:rPr>
              <a:t> </a:t>
            </a:r>
            <a:r>
              <a:rPr sz="2000" i="1" spc="-20" dirty="0">
                <a:solidFill>
                  <a:srgbClr val="F5F3EC"/>
                </a:solidFill>
                <a:latin typeface="Calibri"/>
                <a:cs typeface="Calibri"/>
              </a:rPr>
              <a:t>grows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1697" y="3600448"/>
            <a:ext cx="5810250" cy="32575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775841" y="218897"/>
            <a:ext cx="827405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Global</a:t>
            </a:r>
            <a:r>
              <a:rPr spc="-70" dirty="0"/>
              <a:t> </a:t>
            </a:r>
            <a:r>
              <a:rPr dirty="0"/>
              <a:t>Access</a:t>
            </a:r>
            <a:r>
              <a:rPr spc="-50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spc="-45" dirty="0"/>
              <a:t>WASH</a:t>
            </a:r>
            <a:r>
              <a:rPr spc="-40" dirty="0"/>
              <a:t> </a:t>
            </a:r>
            <a:r>
              <a:rPr dirty="0"/>
              <a:t>Services</a:t>
            </a:r>
            <a:r>
              <a:rPr spc="-60" dirty="0"/>
              <a:t> </a:t>
            </a:r>
            <a:r>
              <a:rPr spc="-75" dirty="0"/>
              <a:t>JMP,</a:t>
            </a:r>
            <a:r>
              <a:rPr spc="-40" dirty="0"/>
              <a:t> </a:t>
            </a:r>
            <a:r>
              <a:rPr dirty="0"/>
              <a:t>2024</a:t>
            </a:r>
            <a:r>
              <a:rPr spc="-55" dirty="0"/>
              <a:t> </a:t>
            </a:r>
            <a:r>
              <a:rPr spc="-10" dirty="0"/>
              <a:t>(UNICEF/WHO)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26567" y="928369"/>
            <a:ext cx="11147425" cy="5871845"/>
            <a:chOff x="326567" y="928369"/>
            <a:chExt cx="11147425" cy="5871845"/>
          </a:xfrm>
        </p:grpSpPr>
        <p:pic>
          <p:nvPicPr>
            <p:cNvPr id="4" name="object 4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6567" y="1099840"/>
              <a:ext cx="8284083" cy="55942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10600" y="928369"/>
              <a:ext cx="2862961" cy="190868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610600" y="2699384"/>
              <a:ext cx="2862961" cy="23948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610600" y="4541120"/>
              <a:ext cx="2862961" cy="2259076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10" name="object 10"/>
          <p:cNvSpPr txBox="1"/>
          <p:nvPr/>
        </p:nvSpPr>
        <p:spPr>
          <a:xfrm>
            <a:off x="522833" y="6593078"/>
            <a:ext cx="55245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105"/>
              </a:spcBef>
            </a:pPr>
            <a:r>
              <a:rPr dirty="0"/>
              <a:t>Global</a:t>
            </a:r>
            <a:r>
              <a:rPr spc="-70" dirty="0"/>
              <a:t> </a:t>
            </a:r>
            <a:r>
              <a:rPr spc="-45" dirty="0"/>
              <a:t>WASH</a:t>
            </a:r>
            <a:r>
              <a:rPr spc="-40" dirty="0"/>
              <a:t> </a:t>
            </a:r>
            <a:r>
              <a:rPr dirty="0"/>
              <a:t>Service</a:t>
            </a:r>
            <a:r>
              <a:rPr spc="-55" dirty="0"/>
              <a:t> </a:t>
            </a:r>
            <a:r>
              <a:rPr dirty="0"/>
              <a:t>Inequalities</a:t>
            </a:r>
            <a:r>
              <a:rPr spc="-80" dirty="0"/>
              <a:t> </a:t>
            </a:r>
            <a:r>
              <a:rPr spc="-75" dirty="0"/>
              <a:t>JMP,</a:t>
            </a:r>
            <a:r>
              <a:rPr spc="-40" dirty="0"/>
              <a:t> </a:t>
            </a:r>
            <a:r>
              <a:rPr dirty="0"/>
              <a:t>2024</a:t>
            </a:r>
            <a:r>
              <a:rPr spc="-60" dirty="0"/>
              <a:t> </a:t>
            </a:r>
            <a:r>
              <a:rPr spc="-10" dirty="0"/>
              <a:t>(UNICEF/WHO)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9844" y="989456"/>
            <a:ext cx="49193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Population</a:t>
            </a:r>
            <a:r>
              <a:rPr sz="1600" b="0" spc="-3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(%)</a:t>
            </a:r>
            <a:r>
              <a:rPr sz="1600" b="0" spc="-5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using</a:t>
            </a:r>
            <a:r>
              <a:rPr sz="1600" b="0" spc="-2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safely</a:t>
            </a:r>
            <a:r>
              <a:rPr sz="1600" b="0" spc="-5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managed</a:t>
            </a:r>
            <a:r>
              <a:rPr sz="16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drinking</a:t>
            </a:r>
            <a:r>
              <a:rPr sz="16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water</a:t>
            </a:r>
            <a:r>
              <a:rPr sz="1600" b="0" spc="-7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services</a:t>
            </a:r>
            <a:endParaRPr sz="1600">
              <a:latin typeface="Calibri Light"/>
              <a:cs typeface="Calibri Ligh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35482" y="1391792"/>
            <a:ext cx="11122660" cy="5020945"/>
            <a:chOff x="535482" y="1391792"/>
            <a:chExt cx="11122660" cy="5020945"/>
          </a:xfrm>
        </p:grpSpPr>
        <p:pic>
          <p:nvPicPr>
            <p:cNvPr id="6" name="object 6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5482" y="1391792"/>
              <a:ext cx="6675142" cy="256773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50560" y="3959491"/>
              <a:ext cx="6407349" cy="245262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417827" y="4773739"/>
              <a:ext cx="1612912" cy="163583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015348" y="1391792"/>
              <a:ext cx="1612437" cy="156814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218298" y="1391792"/>
              <a:ext cx="1762495" cy="156808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55620" y="4776121"/>
              <a:ext cx="2181914" cy="163600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17651" y="4186554"/>
            <a:ext cx="45504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Population</a:t>
            </a:r>
            <a:r>
              <a:rPr sz="1600" b="0" spc="-2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(%)</a:t>
            </a:r>
            <a:r>
              <a:rPr sz="16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using</a:t>
            </a:r>
            <a:r>
              <a:rPr sz="1600" b="0" spc="-1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safely</a:t>
            </a:r>
            <a:r>
              <a:rPr sz="1600" b="0" spc="-5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managed</a:t>
            </a:r>
            <a:r>
              <a:rPr sz="16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sanitation</a:t>
            </a:r>
            <a:r>
              <a:rPr sz="16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services</a:t>
            </a:r>
            <a:endParaRPr sz="1600">
              <a:latin typeface="Calibri Light"/>
              <a:cs typeface="Calibri Light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15" name="object 15"/>
          <p:cNvSpPr txBox="1"/>
          <p:nvPr/>
        </p:nvSpPr>
        <p:spPr>
          <a:xfrm>
            <a:off x="522833" y="6593078"/>
            <a:ext cx="55245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Global</a:t>
            </a:r>
            <a:r>
              <a:rPr spc="-60" dirty="0"/>
              <a:t> </a:t>
            </a:r>
            <a:r>
              <a:rPr spc="-50" dirty="0"/>
              <a:t>WASH</a:t>
            </a:r>
            <a:r>
              <a:rPr spc="-25" dirty="0"/>
              <a:t> </a:t>
            </a:r>
            <a:r>
              <a:rPr dirty="0"/>
              <a:t>Service</a:t>
            </a:r>
            <a:r>
              <a:rPr spc="-45" dirty="0"/>
              <a:t> </a:t>
            </a:r>
            <a:r>
              <a:rPr dirty="0"/>
              <a:t>Inequalities</a:t>
            </a:r>
            <a:r>
              <a:rPr spc="-70" dirty="0"/>
              <a:t> </a:t>
            </a:r>
            <a:r>
              <a:rPr spc="-75" dirty="0"/>
              <a:t>JMP,</a:t>
            </a:r>
            <a:r>
              <a:rPr spc="-25" dirty="0"/>
              <a:t> </a:t>
            </a:r>
            <a:r>
              <a:rPr dirty="0"/>
              <a:t>2024</a:t>
            </a:r>
            <a:r>
              <a:rPr spc="-40" dirty="0"/>
              <a:t> </a:t>
            </a:r>
            <a:r>
              <a:rPr spc="-10" dirty="0"/>
              <a:t>(UNICEF/WHO)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9844" y="1014729"/>
            <a:ext cx="62255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Access</a:t>
            </a:r>
            <a:r>
              <a:rPr sz="16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to</a:t>
            </a:r>
            <a:r>
              <a:rPr sz="16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drinking</a:t>
            </a:r>
            <a:r>
              <a:rPr sz="1600" b="0" spc="-2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water</a:t>
            </a:r>
            <a:r>
              <a:rPr sz="1600" b="0" spc="-6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with</a:t>
            </a:r>
            <a:r>
              <a:rPr sz="16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varying</a:t>
            </a:r>
            <a:r>
              <a:rPr sz="1600" b="0" spc="-6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standards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and</a:t>
            </a:r>
            <a:r>
              <a:rPr sz="16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quality</a:t>
            </a:r>
            <a:r>
              <a:rPr sz="16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across</a:t>
            </a:r>
            <a:r>
              <a:rPr sz="1600" b="0" spc="-2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the</a:t>
            </a:r>
            <a:r>
              <a:rPr sz="16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world</a:t>
            </a:r>
            <a:endParaRPr sz="1600">
              <a:latin typeface="Calibri Light"/>
              <a:cs typeface="Calibri Light"/>
            </a:endParaRPr>
          </a:p>
        </p:txBody>
      </p:sp>
      <p:pic>
        <p:nvPicPr>
          <p:cNvPr id="5" name="object 5" descr="Exciting Innovations Provide Clean Drinking Water | Allied Pumps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84" y="1398016"/>
            <a:ext cx="3520440" cy="231724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626" y="4017352"/>
            <a:ext cx="3536823" cy="210299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7807" y="4017314"/>
            <a:ext cx="3566033" cy="212001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7171" y="1414017"/>
            <a:ext cx="3613912" cy="228968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3400" y="1414017"/>
            <a:ext cx="3520440" cy="228968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7171" y="3992943"/>
            <a:ext cx="3613912" cy="2121916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392295" y="6584543"/>
            <a:ext cx="3395979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Foundation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Master</a:t>
            </a:r>
            <a:r>
              <a:rPr sz="700" spc="10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Template</a:t>
            </a:r>
            <a:r>
              <a:rPr sz="700" spc="1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(TO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EDIT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THIS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TEXT: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select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Header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&amp;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Footer</a:t>
            </a:r>
            <a:r>
              <a:rPr sz="700" spc="114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on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Insert</a:t>
            </a:r>
            <a:r>
              <a:rPr sz="700" spc="10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tab)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  <p:sp>
        <p:nvSpPr>
          <p:cNvPr id="14" name="object 14"/>
          <p:cNvSpPr txBox="1"/>
          <p:nvPr/>
        </p:nvSpPr>
        <p:spPr>
          <a:xfrm>
            <a:off x="522833" y="6593078"/>
            <a:ext cx="55245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Global</a:t>
            </a:r>
            <a:r>
              <a:rPr spc="-60" dirty="0"/>
              <a:t> </a:t>
            </a:r>
            <a:r>
              <a:rPr spc="-50" dirty="0"/>
              <a:t>WASH</a:t>
            </a:r>
            <a:r>
              <a:rPr spc="-25" dirty="0"/>
              <a:t> </a:t>
            </a:r>
            <a:r>
              <a:rPr dirty="0"/>
              <a:t>Service</a:t>
            </a:r>
            <a:r>
              <a:rPr spc="-45" dirty="0"/>
              <a:t> </a:t>
            </a:r>
            <a:r>
              <a:rPr dirty="0"/>
              <a:t>Inequalities</a:t>
            </a:r>
            <a:r>
              <a:rPr spc="-70" dirty="0"/>
              <a:t> </a:t>
            </a:r>
            <a:r>
              <a:rPr spc="-75" dirty="0"/>
              <a:t>JMP,</a:t>
            </a:r>
            <a:r>
              <a:rPr spc="-25" dirty="0"/>
              <a:t> </a:t>
            </a:r>
            <a:r>
              <a:rPr dirty="0"/>
              <a:t>2024</a:t>
            </a:r>
            <a:r>
              <a:rPr spc="-40" dirty="0"/>
              <a:t> </a:t>
            </a:r>
            <a:r>
              <a:rPr spc="-10" dirty="0"/>
              <a:t>(UNICEF/WHO)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9844" y="1014729"/>
            <a:ext cx="656335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Access</a:t>
            </a:r>
            <a:r>
              <a:rPr sz="16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to</a:t>
            </a:r>
            <a:r>
              <a:rPr sz="16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sanitation</a:t>
            </a:r>
            <a:r>
              <a:rPr sz="1600" b="0" spc="-2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facilities</a:t>
            </a:r>
            <a:r>
              <a:rPr sz="16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with</a:t>
            </a:r>
            <a:r>
              <a:rPr sz="1600" b="0" spc="-3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varying</a:t>
            </a:r>
            <a:r>
              <a:rPr sz="1600" b="0" spc="-6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standards</a:t>
            </a:r>
            <a:r>
              <a:rPr sz="1600" b="0" spc="-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and</a:t>
            </a:r>
            <a:r>
              <a:rPr sz="16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quality</a:t>
            </a:r>
            <a:r>
              <a:rPr sz="1600" b="0" spc="-3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across</a:t>
            </a:r>
            <a:r>
              <a:rPr sz="1600" b="0" spc="-3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F3944"/>
                </a:solidFill>
                <a:latin typeface="Calibri Light"/>
                <a:cs typeface="Calibri Light"/>
              </a:rPr>
              <a:t>the</a:t>
            </a:r>
            <a:r>
              <a:rPr sz="16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F3944"/>
                </a:solidFill>
                <a:latin typeface="Calibri Light"/>
                <a:cs typeface="Calibri Light"/>
              </a:rPr>
              <a:t>world</a:t>
            </a:r>
            <a:endParaRPr sz="1600">
              <a:latin typeface="Calibri Light"/>
              <a:cs typeface="Calibri Ligh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130" y="1573402"/>
            <a:ext cx="3522091" cy="206298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43400" y="1573402"/>
            <a:ext cx="3520313" cy="212229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43400" y="4064952"/>
            <a:ext cx="3520440" cy="206298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907" y="4064952"/>
            <a:ext cx="3521709" cy="2062962"/>
          </a:xfrm>
          <a:prstGeom prst="rect">
            <a:avLst/>
          </a:prstGeom>
        </p:spPr>
      </p:pic>
      <p:pic>
        <p:nvPicPr>
          <p:cNvPr id="9" name="object 9" descr="Boy's death in S. African pit toilet highlights appalling school sanitation  - The Observers - France 24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37525" y="1573402"/>
            <a:ext cx="3536823" cy="2122297"/>
          </a:xfrm>
          <a:prstGeom prst="rect">
            <a:avLst/>
          </a:prstGeom>
        </p:spPr>
      </p:pic>
      <p:pic>
        <p:nvPicPr>
          <p:cNvPr id="10" name="object 10" descr="Flush toilet - Wikipedia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305" y="4020807"/>
            <a:ext cx="3536950" cy="206297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392295" y="6584543"/>
            <a:ext cx="3395979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Foundation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Master</a:t>
            </a:r>
            <a:r>
              <a:rPr sz="700" spc="10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Template</a:t>
            </a:r>
            <a:r>
              <a:rPr sz="700" spc="1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(TO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EDIT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THIS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TEXT: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select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Header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&amp;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Footer</a:t>
            </a:r>
            <a:r>
              <a:rPr sz="700" spc="114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on</a:t>
            </a:r>
            <a:r>
              <a:rPr sz="700" spc="9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Insert</a:t>
            </a:r>
            <a:r>
              <a:rPr sz="700" spc="10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tab)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14" name="object 14"/>
          <p:cNvSpPr txBox="1"/>
          <p:nvPr/>
        </p:nvSpPr>
        <p:spPr>
          <a:xfrm>
            <a:off x="522833" y="6593078"/>
            <a:ext cx="55245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WASH </a:t>
            </a:r>
            <a:r>
              <a:rPr dirty="0"/>
              <a:t>in</a:t>
            </a:r>
            <a:r>
              <a:rPr spc="-45" dirty="0"/>
              <a:t> </a:t>
            </a:r>
            <a:r>
              <a:rPr spc="-10" dirty="0"/>
              <a:t>Schools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8640" y="1573441"/>
            <a:ext cx="4583175" cy="4560570"/>
          </a:xfrm>
          <a:prstGeom prst="rect">
            <a:avLst/>
          </a:prstGeom>
        </p:spPr>
      </p:pic>
      <p:pic>
        <p:nvPicPr>
          <p:cNvPr id="5" name="object 5" descr="The Impact of Sanitation and Hand-Washing Promotion Campaigns on Child  Health in Tanzania | The Abdul Latif Jameel Poverty Action Lab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9094" y="1573402"/>
            <a:ext cx="2394204" cy="2115439"/>
          </a:xfrm>
          <a:prstGeom prst="rect">
            <a:avLst/>
          </a:prstGeom>
        </p:spPr>
      </p:pic>
      <p:pic>
        <p:nvPicPr>
          <p:cNvPr id="6" name="object 6" descr="Restoring Dignity in Schools: A Glimpse into Sanitation Inequality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9094" y="3994911"/>
            <a:ext cx="2394204" cy="213914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29844" y="1014729"/>
            <a:ext cx="10998835" cy="4454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0" dirty="0">
                <a:latin typeface="Calibri Light"/>
                <a:cs typeface="Calibri Light"/>
              </a:rPr>
              <a:t>Inequalities</a:t>
            </a:r>
            <a:r>
              <a:rPr sz="1600" b="0" spc="-2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push</a:t>
            </a:r>
            <a:r>
              <a:rPr sz="1600" b="0" spc="-1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girls</a:t>
            </a:r>
            <a:r>
              <a:rPr sz="1600" b="0" spc="-3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at</a:t>
            </a:r>
            <a:r>
              <a:rPr sz="1600" b="0" spc="-5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the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extreme</a:t>
            </a:r>
            <a:r>
              <a:rPr sz="1600" b="0" spc="-5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survival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edge</a:t>
            </a:r>
            <a:r>
              <a:rPr sz="1600" b="0" spc="-2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–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education</a:t>
            </a:r>
            <a:r>
              <a:rPr sz="1600" b="0" spc="-3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outcomes</a:t>
            </a:r>
            <a:r>
              <a:rPr sz="1600" b="0" spc="-3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and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social-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economic</a:t>
            </a:r>
            <a:r>
              <a:rPr sz="1600" b="0" spc="-3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opportunities</a:t>
            </a:r>
            <a:r>
              <a:rPr sz="1600" b="0" spc="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are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grossly</a:t>
            </a:r>
            <a:r>
              <a:rPr sz="1600" b="0" spc="-2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compromised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16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“Schools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are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where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WASH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becomes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gender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400" spc="-10" dirty="0">
                <a:latin typeface="Calibri"/>
                <a:cs typeface="Calibri"/>
              </a:rPr>
              <a:t>equality—</a:t>
            </a:r>
            <a:r>
              <a:rPr sz="1400" dirty="0">
                <a:latin typeface="Calibri"/>
                <a:cs typeface="Calibri"/>
              </a:rPr>
              <a:t>or gender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inequality—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scale.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400">
              <a:latin typeface="Calibri"/>
              <a:cs typeface="Calibri"/>
            </a:endParaRPr>
          </a:p>
          <a:p>
            <a:pPr marL="12700" marR="7708900">
              <a:lnSpc>
                <a:spcPct val="1141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In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2023,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447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million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children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still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lacked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basic </a:t>
            </a:r>
            <a:r>
              <a:rPr sz="1400" dirty="0">
                <a:latin typeface="Calibri"/>
                <a:cs typeface="Calibri"/>
              </a:rPr>
              <a:t>drinking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water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school,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427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million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lacked </a:t>
            </a:r>
            <a:r>
              <a:rPr sz="1400" dirty="0">
                <a:latin typeface="Calibri"/>
                <a:cs typeface="Calibri"/>
              </a:rPr>
              <a:t>basic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sanitation,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646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million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lacked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basic hygiene.</a:t>
            </a:r>
            <a:endParaRPr sz="1400">
              <a:latin typeface="Calibri"/>
              <a:cs typeface="Calibri"/>
            </a:endParaRPr>
          </a:p>
          <a:p>
            <a:pPr marL="12700" marR="7496175">
              <a:lnSpc>
                <a:spcPct val="113999"/>
              </a:lnSpc>
              <a:spcBef>
                <a:spcPts val="900"/>
              </a:spcBef>
            </a:pPr>
            <a:r>
              <a:rPr sz="1400" b="1" dirty="0">
                <a:latin typeface="Calibri"/>
                <a:cs typeface="Calibri"/>
              </a:rPr>
              <a:t>222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million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children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had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no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sanitation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service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at </a:t>
            </a:r>
            <a:r>
              <a:rPr sz="1400" dirty="0">
                <a:latin typeface="Calibri"/>
                <a:cs typeface="Calibri"/>
              </a:rPr>
              <a:t>school,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than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half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just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four </a:t>
            </a:r>
            <a:r>
              <a:rPr sz="1400" spc="-10" dirty="0">
                <a:latin typeface="Calibri"/>
                <a:cs typeface="Calibri"/>
              </a:rPr>
              <a:t>countries—</a:t>
            </a:r>
            <a:r>
              <a:rPr sz="1400" dirty="0">
                <a:latin typeface="Calibri"/>
                <a:cs typeface="Calibri"/>
              </a:rPr>
              <a:t>India,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Nigeria,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Ethiopia,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and</a:t>
            </a:r>
            <a:r>
              <a:rPr sz="1400" spc="5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Pakistan.</a:t>
            </a:r>
            <a:endParaRPr sz="1400">
              <a:latin typeface="Calibri"/>
              <a:cs typeface="Calibri"/>
            </a:endParaRPr>
          </a:p>
          <a:p>
            <a:pPr marL="12700" marR="7880350">
              <a:lnSpc>
                <a:spcPct val="113900"/>
              </a:lnSpc>
              <a:spcBef>
                <a:spcPts val="900"/>
              </a:spcBef>
            </a:pPr>
            <a:r>
              <a:rPr sz="1400" dirty="0">
                <a:latin typeface="Calibri"/>
                <a:cs typeface="Calibri"/>
              </a:rPr>
              <a:t>For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girls,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standard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can’t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stop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at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‘a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toilet </a:t>
            </a:r>
            <a:r>
              <a:rPr sz="1400" spc="-20" dirty="0">
                <a:latin typeface="Calibri"/>
                <a:cs typeface="Calibri"/>
              </a:rPr>
              <a:t>exists.’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Menstrual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health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requires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privacy, </a:t>
            </a:r>
            <a:r>
              <a:rPr sz="1400" spc="-25" dirty="0">
                <a:latin typeface="Calibri"/>
                <a:cs typeface="Calibri"/>
              </a:rPr>
              <a:t>safety,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bins,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disposal.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3539" y="1570355"/>
            <a:ext cx="3505200" cy="0"/>
          </a:xfrm>
          <a:custGeom>
            <a:avLst/>
            <a:gdLst/>
            <a:ahLst/>
            <a:cxnLst/>
            <a:rect l="l" t="t" r="r" b="b"/>
            <a:pathLst>
              <a:path w="3505200">
                <a:moveTo>
                  <a:pt x="0" y="0"/>
                </a:moveTo>
                <a:lnTo>
                  <a:pt x="3505187" y="0"/>
                </a:lnTo>
              </a:path>
            </a:pathLst>
          </a:custGeom>
          <a:ln w="9525">
            <a:solidFill>
              <a:srgbClr val="2F39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44161" y="1570355"/>
            <a:ext cx="3504565" cy="0"/>
          </a:xfrm>
          <a:custGeom>
            <a:avLst/>
            <a:gdLst/>
            <a:ahLst/>
            <a:cxnLst/>
            <a:rect l="l" t="t" r="r" b="b"/>
            <a:pathLst>
              <a:path w="3504565">
                <a:moveTo>
                  <a:pt x="0" y="0"/>
                </a:moveTo>
                <a:lnTo>
                  <a:pt x="3504184" y="0"/>
                </a:lnTo>
              </a:path>
            </a:pathLst>
          </a:custGeom>
          <a:ln w="9525">
            <a:solidFill>
              <a:srgbClr val="2F39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53781" y="1570355"/>
            <a:ext cx="3512820" cy="0"/>
          </a:xfrm>
          <a:custGeom>
            <a:avLst/>
            <a:gdLst/>
            <a:ahLst/>
            <a:cxnLst/>
            <a:rect l="l" t="t" r="r" b="b"/>
            <a:pathLst>
              <a:path w="3512820">
                <a:moveTo>
                  <a:pt x="0" y="0"/>
                </a:moveTo>
                <a:lnTo>
                  <a:pt x="3512439" y="0"/>
                </a:lnTo>
              </a:path>
            </a:pathLst>
          </a:custGeom>
          <a:ln w="9525">
            <a:solidFill>
              <a:srgbClr val="2F39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22833" y="383190"/>
            <a:ext cx="10460355" cy="900430"/>
          </a:xfrm>
          <a:prstGeom prst="rect">
            <a:avLst/>
          </a:prstGeom>
        </p:spPr>
        <p:txBody>
          <a:bodyPr vert="horz" wrap="square" lIns="0" tIns="142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800" spc="-55" dirty="0"/>
              <a:t>WASH</a:t>
            </a:r>
            <a:r>
              <a:rPr sz="2800" spc="-60" dirty="0"/>
              <a:t> </a:t>
            </a:r>
            <a:r>
              <a:rPr sz="2800" dirty="0"/>
              <a:t>Services</a:t>
            </a:r>
            <a:r>
              <a:rPr sz="2800" spc="-60" dirty="0"/>
              <a:t> </a:t>
            </a:r>
            <a:r>
              <a:rPr sz="2800" dirty="0"/>
              <a:t>in</a:t>
            </a:r>
            <a:r>
              <a:rPr sz="2800" spc="-60" dirty="0"/>
              <a:t> </a:t>
            </a:r>
            <a:r>
              <a:rPr sz="2800" dirty="0"/>
              <a:t>Health</a:t>
            </a:r>
            <a:r>
              <a:rPr sz="2800" spc="-60" dirty="0"/>
              <a:t> </a:t>
            </a:r>
            <a:r>
              <a:rPr sz="2800" spc="-10" dirty="0"/>
              <a:t>Facilities</a:t>
            </a:r>
            <a:endParaRPr sz="2800"/>
          </a:p>
          <a:p>
            <a:pPr marL="19685">
              <a:lnSpc>
                <a:spcPct val="100000"/>
              </a:lnSpc>
              <a:spcBef>
                <a:spcPts val="580"/>
              </a:spcBef>
            </a:pPr>
            <a:r>
              <a:rPr sz="1600" b="0" dirty="0">
                <a:latin typeface="Calibri Light"/>
                <a:cs typeface="Calibri Light"/>
              </a:rPr>
              <a:t>A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critical,</a:t>
            </a:r>
            <a:r>
              <a:rPr sz="1600" b="0" spc="-70" dirty="0">
                <a:latin typeface="Calibri Light"/>
                <a:cs typeface="Calibri Light"/>
              </a:rPr>
              <a:t> </a:t>
            </a:r>
            <a:r>
              <a:rPr sz="1600" b="0" spc="-20" dirty="0">
                <a:latin typeface="Calibri Light"/>
                <a:cs typeface="Calibri Light"/>
              </a:rPr>
              <a:t>non-</a:t>
            </a:r>
            <a:r>
              <a:rPr sz="1600" b="0" dirty="0">
                <a:latin typeface="Calibri Light"/>
                <a:cs typeface="Calibri Light"/>
              </a:rPr>
              <a:t>negotiable</a:t>
            </a:r>
            <a:r>
              <a:rPr sz="1600" b="0" spc="1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foundation</a:t>
            </a:r>
            <a:r>
              <a:rPr sz="1600" b="0" spc="-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for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infection</a:t>
            </a:r>
            <a:r>
              <a:rPr sz="1600" b="0" spc="-2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prevention,</a:t>
            </a:r>
            <a:r>
              <a:rPr sz="1600" b="0" spc="-2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quality</a:t>
            </a:r>
            <a:r>
              <a:rPr sz="1600" b="0" spc="-3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care,</a:t>
            </a:r>
            <a:r>
              <a:rPr sz="1600" b="0" spc="-6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and</a:t>
            </a:r>
            <a:r>
              <a:rPr sz="1600" b="0" spc="-2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patient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spc="-25" dirty="0">
                <a:latin typeface="Calibri Light"/>
                <a:cs typeface="Calibri Light"/>
              </a:rPr>
              <a:t>safety,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preventing</a:t>
            </a:r>
            <a:r>
              <a:rPr sz="1600" b="0" spc="-3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up</a:t>
            </a:r>
            <a:r>
              <a:rPr sz="1600" b="0" spc="-2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to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70%</a:t>
            </a:r>
            <a:r>
              <a:rPr sz="1600" b="0" spc="-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of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infections</a:t>
            </a:r>
            <a:endParaRPr sz="1600">
              <a:latin typeface="Calibri Light"/>
              <a:cs typeface="Calibri Light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539" y="2244725"/>
            <a:ext cx="3504565" cy="388937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331589" y="2212594"/>
            <a:ext cx="3526154" cy="3609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">
              <a:lnSpc>
                <a:spcPct val="113700"/>
              </a:lnSpc>
              <a:spcBef>
                <a:spcPts val="95"/>
              </a:spcBef>
            </a:pP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When</a:t>
            </a:r>
            <a:r>
              <a:rPr sz="1200" spc="-5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WASH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fails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health</a:t>
            </a:r>
            <a:r>
              <a:rPr sz="1200" spc="-6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care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facilities,</a:t>
            </a:r>
            <a:r>
              <a:rPr sz="1200" spc="-4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the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consequences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are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immediate: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infection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risks rise,</a:t>
            </a:r>
            <a:r>
              <a:rPr sz="1200" spc="-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quality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of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care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falls,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and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trust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the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health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system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erodes.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200">
              <a:latin typeface="Calibri"/>
              <a:cs typeface="Calibri"/>
            </a:endParaRPr>
          </a:p>
          <a:p>
            <a:pPr marL="12700" marR="348615">
              <a:lnSpc>
                <a:spcPct val="114199"/>
              </a:lnSpc>
            </a:pP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2023,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fragile</a:t>
            </a:r>
            <a:r>
              <a:rPr sz="1200" spc="-4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contexts,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F3944"/>
                </a:solidFill>
                <a:latin typeface="Calibri"/>
                <a:cs typeface="Calibri"/>
              </a:rPr>
              <a:t>37%</a:t>
            </a:r>
            <a:r>
              <a:rPr sz="1200" b="1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F3944"/>
                </a:solidFill>
                <a:latin typeface="Calibri"/>
                <a:cs typeface="Calibri"/>
              </a:rPr>
              <a:t>of</a:t>
            </a:r>
            <a:r>
              <a:rPr sz="1200" b="1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F3944"/>
                </a:solidFill>
                <a:latin typeface="Calibri"/>
                <a:cs typeface="Calibri"/>
              </a:rPr>
              <a:t>facilities</a:t>
            </a:r>
            <a:r>
              <a:rPr sz="1200" b="1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had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no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basic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water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service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and</a:t>
            </a:r>
            <a:r>
              <a:rPr sz="1200" spc="-4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2F3944"/>
                </a:solidFill>
                <a:latin typeface="Calibri"/>
                <a:cs typeface="Calibri"/>
              </a:rPr>
              <a:t>54%</a:t>
            </a:r>
            <a:r>
              <a:rPr sz="1200" b="1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lacked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basic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hygiene.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4199"/>
              </a:lnSpc>
            </a:pP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And</a:t>
            </a:r>
            <a:r>
              <a:rPr sz="1200" spc="-4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this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isn’t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small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population:</a:t>
            </a:r>
            <a:r>
              <a:rPr sz="1200" spc="-5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the</a:t>
            </a:r>
            <a:r>
              <a:rPr sz="1200" spc="-4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report</a:t>
            </a:r>
            <a:r>
              <a:rPr sz="1200" spc="-5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estimates</a:t>
            </a:r>
            <a:r>
              <a:rPr sz="1200" spc="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b="1" spc="-50" dirty="0">
                <a:solidFill>
                  <a:srgbClr val="2F3944"/>
                </a:solidFill>
                <a:latin typeface="Calibri"/>
                <a:cs typeface="Calibri"/>
              </a:rPr>
              <a:t>2 </a:t>
            </a:r>
            <a:r>
              <a:rPr sz="1200" b="1" dirty="0">
                <a:solidFill>
                  <a:srgbClr val="2F3944"/>
                </a:solidFill>
                <a:latin typeface="Calibri"/>
                <a:cs typeface="Calibri"/>
              </a:rPr>
              <a:t>billion</a:t>
            </a:r>
            <a:r>
              <a:rPr sz="1200" b="1" spc="-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people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lived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fragile</a:t>
            </a:r>
            <a:r>
              <a:rPr sz="1200" spc="-4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contexts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in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2023,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with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huge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numbers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lacking</a:t>
            </a:r>
            <a:r>
              <a:rPr sz="1200" spc="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facility-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level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sanitation,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waste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management,</a:t>
            </a:r>
            <a:r>
              <a:rPr sz="1200" spc="-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cleaning,</a:t>
            </a:r>
            <a:r>
              <a:rPr sz="1200" spc="-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hygiene,</a:t>
            </a:r>
            <a:r>
              <a:rPr sz="1200" spc="-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and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water.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1200">
              <a:latin typeface="Calibri"/>
              <a:cs typeface="Calibri"/>
            </a:endParaRPr>
          </a:p>
          <a:p>
            <a:pPr marL="12700" marR="151130">
              <a:lnSpc>
                <a:spcPct val="114199"/>
              </a:lnSpc>
              <a:spcBef>
                <a:spcPts val="5"/>
              </a:spcBef>
            </a:pP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This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is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where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systems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lens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matters:</a:t>
            </a:r>
            <a:r>
              <a:rPr sz="1200" spc="-3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it’s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not</a:t>
            </a:r>
            <a:r>
              <a:rPr sz="1200" spc="-3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just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installing</a:t>
            </a:r>
            <a:r>
              <a:rPr sz="1200" spc="-5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tap</a:t>
            </a:r>
            <a:r>
              <a:rPr sz="1200" spc="-2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or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</a:t>
            </a:r>
            <a:r>
              <a:rPr sz="1200" spc="-1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toilet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—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it’s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ensuring</a:t>
            </a:r>
            <a:r>
              <a:rPr sz="1200" spc="-4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supply</a:t>
            </a:r>
            <a:r>
              <a:rPr sz="1200" spc="-4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chains, staffing,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budgets,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supervision,</a:t>
            </a:r>
            <a:r>
              <a:rPr sz="1200" spc="-2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F3944"/>
                </a:solidFill>
                <a:latin typeface="Calibri"/>
                <a:cs typeface="Calibri"/>
              </a:rPr>
              <a:t>and</a:t>
            </a:r>
            <a:r>
              <a:rPr sz="1200" spc="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2F3944"/>
                </a:solidFill>
                <a:latin typeface="Calibri"/>
                <a:cs typeface="Calibri"/>
              </a:rPr>
              <a:t>accountability.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907" y="2244725"/>
            <a:ext cx="3507740" cy="388937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760"/>
              </a:lnSpc>
            </a:pPr>
            <a:r>
              <a:rPr dirty="0"/>
              <a:t>©Gates</a:t>
            </a:r>
            <a:r>
              <a:rPr spc="105" dirty="0"/>
              <a:t> </a:t>
            </a:r>
            <a:r>
              <a:rPr spc="-10" dirty="0"/>
              <a:t>Foundation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76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32109" y="6561835"/>
            <a:ext cx="7842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©Gates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2F3944"/>
                </a:solidFill>
                <a:latin typeface="Calibri"/>
                <a:cs typeface="Calibri"/>
              </a:rPr>
              <a:t>Foundation</a:t>
            </a:r>
            <a:endParaRPr sz="7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35520" y="1591640"/>
            <a:ext cx="11121390" cy="4878705"/>
            <a:chOff x="535520" y="1591640"/>
            <a:chExt cx="11121390" cy="4878705"/>
          </a:xfrm>
        </p:grpSpPr>
        <p:sp>
          <p:nvSpPr>
            <p:cNvPr id="4" name="object 4"/>
            <p:cNvSpPr/>
            <p:nvPr/>
          </p:nvSpPr>
          <p:spPr>
            <a:xfrm>
              <a:off x="535520" y="6465239"/>
              <a:ext cx="11121390" cy="0"/>
            </a:xfrm>
            <a:custGeom>
              <a:avLst/>
              <a:gdLst/>
              <a:ahLst/>
              <a:cxnLst/>
              <a:rect l="l" t="t" r="r" b="b"/>
              <a:pathLst>
                <a:path w="11121390">
                  <a:moveTo>
                    <a:pt x="0" y="0"/>
                  </a:moveTo>
                  <a:lnTo>
                    <a:pt x="11120920" y="0"/>
                  </a:lnTo>
                </a:path>
              </a:pathLst>
            </a:custGeom>
            <a:ln w="9525">
              <a:solidFill>
                <a:srgbClr val="E7C6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32255" y="1591640"/>
              <a:ext cx="9362948" cy="4824603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522833" y="457946"/>
            <a:ext cx="10318750" cy="100266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2800" dirty="0"/>
              <a:t>Why</a:t>
            </a:r>
            <a:r>
              <a:rPr sz="2800" spc="-95" dirty="0"/>
              <a:t> </a:t>
            </a:r>
            <a:r>
              <a:rPr sz="2800" dirty="0"/>
              <a:t>progress</a:t>
            </a:r>
            <a:r>
              <a:rPr sz="2800" spc="-90" dirty="0"/>
              <a:t> </a:t>
            </a:r>
            <a:r>
              <a:rPr sz="2800" dirty="0"/>
              <a:t>is</a:t>
            </a:r>
            <a:r>
              <a:rPr sz="2800" spc="-90" dirty="0"/>
              <a:t> </a:t>
            </a:r>
            <a:r>
              <a:rPr sz="2800" spc="-10" dirty="0"/>
              <a:t>uneven:</a:t>
            </a:r>
            <a:r>
              <a:rPr sz="2800" spc="-95" dirty="0"/>
              <a:t> </a:t>
            </a:r>
            <a:r>
              <a:rPr sz="2800" dirty="0"/>
              <a:t>systems</a:t>
            </a:r>
            <a:r>
              <a:rPr sz="2800" spc="-90" dirty="0"/>
              <a:t> </a:t>
            </a:r>
            <a:r>
              <a:rPr sz="2800" spc="-10" dirty="0"/>
              <a:t>constraints</a:t>
            </a:r>
            <a:r>
              <a:rPr sz="2800" spc="-90" dirty="0"/>
              <a:t> </a:t>
            </a:r>
            <a:r>
              <a:rPr sz="2800" dirty="0"/>
              <a:t>+</a:t>
            </a:r>
            <a:r>
              <a:rPr sz="2800" spc="-95" dirty="0"/>
              <a:t> </a:t>
            </a:r>
            <a:r>
              <a:rPr sz="2800" dirty="0"/>
              <a:t>water</a:t>
            </a:r>
            <a:r>
              <a:rPr sz="2800" spc="-90" dirty="0"/>
              <a:t> </a:t>
            </a:r>
            <a:r>
              <a:rPr sz="2800" dirty="0"/>
              <a:t>stress</a:t>
            </a:r>
            <a:r>
              <a:rPr sz="2800" spc="-90" dirty="0"/>
              <a:t> </a:t>
            </a:r>
            <a:r>
              <a:rPr sz="2800" spc="-10" dirty="0"/>
              <a:t>realities</a:t>
            </a:r>
            <a:endParaRPr sz="2800"/>
          </a:p>
          <a:p>
            <a:pPr marL="191770" marR="56515" indent="-172720">
              <a:lnSpc>
                <a:spcPts val="1730"/>
              </a:lnSpc>
              <a:spcBef>
                <a:spcPts val="465"/>
              </a:spcBef>
            </a:pPr>
            <a:r>
              <a:rPr sz="1600" b="0" spc="-10" dirty="0">
                <a:latin typeface="Calibri Light"/>
                <a:cs typeface="Calibri Light"/>
              </a:rPr>
              <a:t>WASH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failures</a:t>
            </a:r>
            <a:r>
              <a:rPr sz="1600" b="0" spc="-5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cluster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where</a:t>
            </a:r>
            <a:r>
              <a:rPr sz="1600" b="0" spc="-7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systems</a:t>
            </a:r>
            <a:r>
              <a:rPr sz="1600" b="0" spc="-2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capacity</a:t>
            </a:r>
            <a:r>
              <a:rPr sz="1600" b="0" spc="-9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is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lowest;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Climate</a:t>
            </a:r>
            <a:r>
              <a:rPr sz="1600" b="0" spc="-6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and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water</a:t>
            </a:r>
            <a:r>
              <a:rPr sz="1600" b="0" spc="-8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stress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amplify</a:t>
            </a:r>
            <a:r>
              <a:rPr sz="1600" b="0" spc="-6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service</a:t>
            </a:r>
            <a:r>
              <a:rPr sz="1600" b="0" spc="-6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unreliability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and</a:t>
            </a:r>
            <a:r>
              <a:rPr sz="1600" b="0" spc="-5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costs;</a:t>
            </a:r>
            <a:r>
              <a:rPr sz="1600" b="0" spc="-35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Better </a:t>
            </a:r>
            <a:r>
              <a:rPr sz="1600" b="0" dirty="0">
                <a:latin typeface="Calibri Light"/>
                <a:cs typeface="Calibri Light"/>
              </a:rPr>
              <a:t>monitoring</a:t>
            </a:r>
            <a:r>
              <a:rPr sz="1600" b="0" spc="-1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and</a:t>
            </a:r>
            <a:r>
              <a:rPr sz="1600" b="0" spc="-4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governance</a:t>
            </a:r>
            <a:r>
              <a:rPr sz="1600" b="0" spc="-35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enable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spc="-20" dirty="0">
                <a:latin typeface="Calibri Light"/>
                <a:cs typeface="Calibri Light"/>
              </a:rPr>
              <a:t>smarter,</a:t>
            </a:r>
            <a:r>
              <a:rPr sz="1600" b="0" spc="-50" dirty="0">
                <a:latin typeface="Calibri Light"/>
                <a:cs typeface="Calibri Light"/>
              </a:rPr>
              <a:t> </a:t>
            </a:r>
            <a:r>
              <a:rPr sz="1600" b="0" dirty="0">
                <a:latin typeface="Calibri Light"/>
                <a:cs typeface="Calibri Light"/>
              </a:rPr>
              <a:t>fairer</a:t>
            </a:r>
            <a:r>
              <a:rPr sz="1600" b="0" spc="-60" dirty="0">
                <a:latin typeface="Calibri Light"/>
                <a:cs typeface="Calibri Light"/>
              </a:rPr>
              <a:t> </a:t>
            </a:r>
            <a:r>
              <a:rPr sz="1600" b="0" spc="-10" dirty="0">
                <a:latin typeface="Calibri Light"/>
                <a:cs typeface="Calibri Light"/>
              </a:rPr>
              <a:t>investments</a:t>
            </a:r>
            <a:endParaRPr sz="1600">
              <a:latin typeface="Calibri Light"/>
              <a:cs typeface="Calibri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06021" y="6561835"/>
            <a:ext cx="7048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0" dirty="0">
                <a:solidFill>
                  <a:srgbClr val="2F3944"/>
                </a:solidFill>
                <a:latin typeface="Calibri"/>
                <a:cs typeface="Calibri"/>
              </a:rPr>
              <a:t>8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2833" y="6570980"/>
            <a:ext cx="55245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32109" y="6561835"/>
            <a:ext cx="7842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©Gates</a:t>
            </a:r>
            <a:r>
              <a:rPr sz="700" spc="10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10" dirty="0">
                <a:solidFill>
                  <a:srgbClr val="2F3944"/>
                </a:solidFill>
                <a:latin typeface="Calibri"/>
                <a:cs typeface="Calibri"/>
              </a:rPr>
              <a:t>Foundation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5520" y="6465239"/>
            <a:ext cx="11121390" cy="0"/>
          </a:xfrm>
          <a:custGeom>
            <a:avLst/>
            <a:gdLst/>
            <a:ahLst/>
            <a:cxnLst/>
            <a:rect l="l" t="t" r="r" b="b"/>
            <a:pathLst>
              <a:path w="11121390">
                <a:moveTo>
                  <a:pt x="0" y="0"/>
                </a:moveTo>
                <a:lnTo>
                  <a:pt x="11120920" y="0"/>
                </a:lnTo>
              </a:path>
            </a:pathLst>
          </a:custGeom>
          <a:ln w="9525">
            <a:solidFill>
              <a:srgbClr val="E7C6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387502" y="318897"/>
            <a:ext cx="88290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Promising</a:t>
            </a:r>
            <a:r>
              <a:rPr sz="2800" spc="-75" dirty="0"/>
              <a:t> </a:t>
            </a:r>
            <a:r>
              <a:rPr sz="2800" spc="-20" dirty="0"/>
              <a:t>pathways:</a:t>
            </a:r>
            <a:r>
              <a:rPr sz="2800" spc="-90" dirty="0"/>
              <a:t> </a:t>
            </a:r>
            <a:r>
              <a:rPr sz="2800" dirty="0"/>
              <a:t>what</a:t>
            </a:r>
            <a:r>
              <a:rPr sz="2800" spc="-75" dirty="0"/>
              <a:t> </a:t>
            </a:r>
            <a:r>
              <a:rPr sz="2800" dirty="0"/>
              <a:t>works,</a:t>
            </a:r>
            <a:r>
              <a:rPr sz="2800" spc="-80" dirty="0"/>
              <a:t> </a:t>
            </a:r>
            <a:r>
              <a:rPr sz="2800" dirty="0"/>
              <a:t>where,</a:t>
            </a:r>
            <a:r>
              <a:rPr sz="2800" spc="-90" dirty="0"/>
              <a:t> </a:t>
            </a:r>
            <a:r>
              <a:rPr sz="2800" dirty="0"/>
              <a:t>and</a:t>
            </a:r>
            <a:r>
              <a:rPr sz="2800" spc="-85" dirty="0"/>
              <a:t> </a:t>
            </a:r>
            <a:r>
              <a:rPr sz="2800" dirty="0"/>
              <a:t>how</a:t>
            </a:r>
            <a:r>
              <a:rPr sz="2800" spc="-90" dirty="0"/>
              <a:t> </a:t>
            </a:r>
            <a:r>
              <a:rPr sz="2800" dirty="0"/>
              <a:t>to</a:t>
            </a:r>
            <a:r>
              <a:rPr sz="2800" spc="-90" dirty="0"/>
              <a:t> </a:t>
            </a:r>
            <a:r>
              <a:rPr sz="2800" spc="-10" dirty="0"/>
              <a:t>scale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529844" y="917193"/>
            <a:ext cx="6240780" cy="995044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800" b="0" spc="-25" dirty="0">
                <a:solidFill>
                  <a:srgbClr val="2F3944"/>
                </a:solidFill>
                <a:latin typeface="Calibri Light"/>
                <a:cs typeface="Calibri Light"/>
              </a:rPr>
              <a:t>Target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the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25" dirty="0">
                <a:solidFill>
                  <a:srgbClr val="2F3944"/>
                </a:solidFill>
                <a:latin typeface="Calibri Light"/>
                <a:cs typeface="Calibri Light"/>
              </a:rPr>
              <a:t>fastest-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growing</a:t>
            </a:r>
            <a:r>
              <a:rPr sz="18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gaps:</a:t>
            </a:r>
            <a:r>
              <a:rPr sz="1800" b="0" spc="-2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urban,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low-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income,</a:t>
            </a:r>
            <a:r>
              <a:rPr sz="1800" b="0" spc="-5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fragile</a:t>
            </a:r>
            <a:r>
              <a:rPr sz="18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contexts</a:t>
            </a:r>
            <a:endParaRPr sz="18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Shift</a:t>
            </a:r>
            <a:r>
              <a:rPr sz="18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from</a:t>
            </a:r>
            <a:r>
              <a:rPr sz="18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“build”</a:t>
            </a:r>
            <a:r>
              <a:rPr sz="1800" b="0" spc="-1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to</a:t>
            </a:r>
            <a:r>
              <a:rPr sz="18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20" dirty="0">
                <a:solidFill>
                  <a:srgbClr val="2F3944"/>
                </a:solidFill>
                <a:latin typeface="Calibri Light"/>
                <a:cs typeface="Calibri Light"/>
              </a:rPr>
              <a:t>“operate,</a:t>
            </a:r>
            <a:r>
              <a:rPr sz="18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maintain,</a:t>
            </a:r>
            <a:r>
              <a:rPr sz="18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regulate,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improve.”;</a:t>
            </a:r>
            <a:endParaRPr sz="18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Scale</a:t>
            </a:r>
            <a:r>
              <a:rPr sz="1800" b="0" spc="-5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inclusive</a:t>
            </a:r>
            <a:r>
              <a:rPr sz="1800" b="0" spc="-3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WASH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services</a:t>
            </a:r>
            <a:r>
              <a:rPr sz="1800" b="0" spc="-4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to</a:t>
            </a:r>
            <a:r>
              <a:rPr sz="1800" b="0" spc="-45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2F3944"/>
                </a:solidFill>
                <a:latin typeface="Calibri Light"/>
                <a:cs typeface="Calibri Light"/>
              </a:rPr>
              <a:t>reduce</a:t>
            </a:r>
            <a:r>
              <a:rPr sz="1800" b="0" spc="-50" dirty="0">
                <a:solidFill>
                  <a:srgbClr val="2F3944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2F3944"/>
                </a:solidFill>
                <a:latin typeface="Calibri Light"/>
                <a:cs typeface="Calibri Light"/>
              </a:rPr>
              <a:t>inequalities</a:t>
            </a:r>
            <a:endParaRPr sz="180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2833" y="6570980"/>
            <a:ext cx="55245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1</a:t>
            </a:r>
            <a:r>
              <a:rPr sz="700" spc="65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dirty="0">
                <a:solidFill>
                  <a:srgbClr val="2F3944"/>
                </a:solidFill>
                <a:latin typeface="Calibri"/>
                <a:cs typeface="Calibri"/>
              </a:rPr>
              <a:t>March</a:t>
            </a:r>
            <a:r>
              <a:rPr sz="700" spc="70" dirty="0">
                <a:solidFill>
                  <a:srgbClr val="2F3944"/>
                </a:solidFill>
                <a:latin typeface="Calibri"/>
                <a:cs typeface="Calibri"/>
              </a:rPr>
              <a:t> </a:t>
            </a:r>
            <a:r>
              <a:rPr sz="700" spc="-20" dirty="0">
                <a:solidFill>
                  <a:srgbClr val="2F3944"/>
                </a:solidFill>
                <a:latin typeface="Calibri"/>
                <a:cs typeface="Calibri"/>
              </a:rPr>
              <a:t>2026</a:t>
            </a:r>
            <a:endParaRPr sz="7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58444" y="2834513"/>
            <a:ext cx="11132185" cy="3494404"/>
            <a:chOff x="458444" y="2834513"/>
            <a:chExt cx="11132185" cy="3494404"/>
          </a:xfrm>
        </p:grpSpPr>
        <p:sp>
          <p:nvSpPr>
            <p:cNvPr id="8" name="object 8"/>
            <p:cNvSpPr/>
            <p:nvPr/>
          </p:nvSpPr>
          <p:spPr>
            <a:xfrm>
              <a:off x="464794" y="2837726"/>
              <a:ext cx="11119485" cy="3119120"/>
            </a:xfrm>
            <a:custGeom>
              <a:avLst/>
              <a:gdLst/>
              <a:ahLst/>
              <a:cxnLst/>
              <a:rect l="l" t="t" r="r" b="b"/>
              <a:pathLst>
                <a:path w="11119485" h="3119120">
                  <a:moveTo>
                    <a:pt x="11119231" y="0"/>
                  </a:moveTo>
                  <a:lnTo>
                    <a:pt x="0" y="0"/>
                  </a:lnTo>
                  <a:lnTo>
                    <a:pt x="0" y="3118866"/>
                  </a:lnTo>
                  <a:lnTo>
                    <a:pt x="11119231" y="3118866"/>
                  </a:lnTo>
                  <a:lnTo>
                    <a:pt x="11119231" y="0"/>
                  </a:lnTo>
                  <a:close/>
                </a:path>
              </a:pathLst>
            </a:custGeom>
            <a:solidFill>
              <a:srgbClr val="F5F5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8444" y="2834513"/>
              <a:ext cx="11132185" cy="3122295"/>
            </a:xfrm>
            <a:custGeom>
              <a:avLst/>
              <a:gdLst/>
              <a:ahLst/>
              <a:cxnLst/>
              <a:rect l="l" t="t" r="r" b="b"/>
              <a:pathLst>
                <a:path w="11132185" h="3122295">
                  <a:moveTo>
                    <a:pt x="0" y="3122079"/>
                  </a:moveTo>
                  <a:lnTo>
                    <a:pt x="11131956" y="3122079"/>
                  </a:lnTo>
                </a:path>
                <a:path w="11132185" h="3122295">
                  <a:moveTo>
                    <a:pt x="6350" y="0"/>
                  </a:moveTo>
                  <a:lnTo>
                    <a:pt x="6350" y="3118904"/>
                  </a:lnTo>
                </a:path>
              </a:pathLst>
            </a:custGeom>
            <a:ln w="635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4794" y="5953417"/>
              <a:ext cx="0" cy="375920"/>
            </a:xfrm>
            <a:custGeom>
              <a:avLst/>
              <a:gdLst/>
              <a:ahLst/>
              <a:cxnLst/>
              <a:rect l="l" t="t" r="r" b="b"/>
              <a:pathLst>
                <a:path h="375920">
                  <a:moveTo>
                    <a:pt x="0" y="0"/>
                  </a:moveTo>
                  <a:lnTo>
                    <a:pt x="0" y="375411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584050" y="2834513"/>
              <a:ext cx="0" cy="3119120"/>
            </a:xfrm>
            <a:custGeom>
              <a:avLst/>
              <a:gdLst/>
              <a:ahLst/>
              <a:cxnLst/>
              <a:rect l="l" t="t" r="r" b="b"/>
              <a:pathLst>
                <a:path h="3119120">
                  <a:moveTo>
                    <a:pt x="0" y="0"/>
                  </a:moveTo>
                  <a:lnTo>
                    <a:pt x="0" y="3118904"/>
                  </a:lnTo>
                </a:path>
              </a:pathLst>
            </a:custGeom>
            <a:ln w="635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584050" y="5953417"/>
              <a:ext cx="0" cy="375920"/>
            </a:xfrm>
            <a:custGeom>
              <a:avLst/>
              <a:gdLst/>
              <a:ahLst/>
              <a:cxnLst/>
              <a:rect l="l" t="t" r="r" b="b"/>
              <a:pathLst>
                <a:path h="375920">
                  <a:moveTo>
                    <a:pt x="0" y="0"/>
                  </a:moveTo>
                  <a:lnTo>
                    <a:pt x="0" y="375411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1619" y="2837688"/>
              <a:ext cx="11125835" cy="0"/>
            </a:xfrm>
            <a:custGeom>
              <a:avLst/>
              <a:gdLst/>
              <a:ahLst/>
              <a:cxnLst/>
              <a:rect l="l" t="t" r="r" b="b"/>
              <a:pathLst>
                <a:path w="11125835">
                  <a:moveTo>
                    <a:pt x="0" y="0"/>
                  </a:moveTo>
                  <a:lnTo>
                    <a:pt x="11125606" y="0"/>
                  </a:lnTo>
                </a:path>
              </a:pathLst>
            </a:custGeom>
            <a:ln w="635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58444" y="6322479"/>
              <a:ext cx="11132185" cy="0"/>
            </a:xfrm>
            <a:custGeom>
              <a:avLst/>
              <a:gdLst/>
              <a:ahLst/>
              <a:cxnLst/>
              <a:rect l="l" t="t" r="r" b="b"/>
              <a:pathLst>
                <a:path w="11132185">
                  <a:moveTo>
                    <a:pt x="0" y="0"/>
                  </a:moveTo>
                  <a:lnTo>
                    <a:pt x="11131956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6854" indent="-224154">
              <a:lnSpc>
                <a:spcPts val="2060"/>
              </a:lnSpc>
              <a:spcBef>
                <a:spcPts val="100"/>
              </a:spcBef>
              <a:buAutoNum type="arabicPeriod"/>
              <a:tabLst>
                <a:tab pos="236854" algn="l"/>
              </a:tabLst>
            </a:pPr>
            <a:r>
              <a:rPr spc="-10" dirty="0"/>
              <a:t>Systems</a:t>
            </a:r>
            <a:r>
              <a:rPr spc="-35" dirty="0"/>
              <a:t> </a:t>
            </a:r>
            <a:r>
              <a:rPr dirty="0"/>
              <a:t>&amp;</a:t>
            </a:r>
            <a:r>
              <a:rPr spc="-30" dirty="0"/>
              <a:t> </a:t>
            </a:r>
            <a:r>
              <a:rPr spc="-10" dirty="0"/>
              <a:t>Governance</a:t>
            </a:r>
          </a:p>
          <a:p>
            <a:pPr marL="184785">
              <a:lnSpc>
                <a:spcPts val="1950"/>
              </a:lnSpc>
            </a:pPr>
            <a:r>
              <a:rPr spc="-10" dirty="0"/>
              <a:t>Accountable</a:t>
            </a:r>
            <a:r>
              <a:rPr spc="-85" dirty="0"/>
              <a:t> </a:t>
            </a:r>
            <a:r>
              <a:rPr dirty="0"/>
              <a:t>service</a:t>
            </a:r>
            <a:r>
              <a:rPr spc="-55" dirty="0"/>
              <a:t> </a:t>
            </a:r>
            <a:r>
              <a:rPr dirty="0"/>
              <a:t>authorities</a:t>
            </a:r>
            <a:r>
              <a:rPr spc="-45" dirty="0"/>
              <a:t> </a:t>
            </a:r>
            <a:r>
              <a:rPr dirty="0"/>
              <a:t>with</a:t>
            </a:r>
            <a:r>
              <a:rPr spc="-55" dirty="0"/>
              <a:t> </a:t>
            </a:r>
            <a:r>
              <a:rPr spc="-10" dirty="0"/>
              <a:t>gender-</a:t>
            </a:r>
            <a:r>
              <a:rPr dirty="0"/>
              <a:t>responsive</a:t>
            </a:r>
            <a:r>
              <a:rPr spc="-55" dirty="0"/>
              <a:t> </a:t>
            </a:r>
            <a:r>
              <a:rPr dirty="0"/>
              <a:t>governance,</a:t>
            </a:r>
            <a:r>
              <a:rPr spc="-60" dirty="0"/>
              <a:t> </a:t>
            </a:r>
            <a:r>
              <a:rPr dirty="0"/>
              <a:t>policies,</a:t>
            </a:r>
            <a:r>
              <a:rPr spc="-55" dirty="0"/>
              <a:t> </a:t>
            </a:r>
            <a:r>
              <a:rPr dirty="0"/>
              <a:t>regulations</a:t>
            </a:r>
            <a:r>
              <a:rPr spc="-4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10" dirty="0"/>
              <a:t>transparent</a:t>
            </a:r>
          </a:p>
          <a:p>
            <a:pPr marL="184785">
              <a:lnSpc>
                <a:spcPts val="2050"/>
              </a:lnSpc>
            </a:pPr>
            <a:r>
              <a:rPr spc="-10" dirty="0"/>
              <a:t>performance</a:t>
            </a:r>
            <a:r>
              <a:rPr dirty="0"/>
              <a:t> </a:t>
            </a:r>
            <a:r>
              <a:rPr spc="-10" dirty="0"/>
              <a:t>reporting</a:t>
            </a:r>
          </a:p>
          <a:p>
            <a:pPr marL="236854" indent="-224154">
              <a:lnSpc>
                <a:spcPts val="2050"/>
              </a:lnSpc>
              <a:spcBef>
                <a:spcPts val="385"/>
              </a:spcBef>
              <a:buAutoNum type="arabicPeriod" startAt="2"/>
              <a:tabLst>
                <a:tab pos="236854" algn="l"/>
              </a:tabLst>
            </a:pPr>
            <a:r>
              <a:rPr dirty="0"/>
              <a:t>Financing</a:t>
            </a:r>
            <a:r>
              <a:rPr spc="-30" dirty="0"/>
              <a:t> </a:t>
            </a:r>
            <a:r>
              <a:rPr dirty="0"/>
              <a:t>&amp;</a:t>
            </a:r>
            <a:r>
              <a:rPr spc="-30" dirty="0"/>
              <a:t> </a:t>
            </a:r>
            <a:r>
              <a:rPr spc="-10" dirty="0"/>
              <a:t>Incentives</a:t>
            </a:r>
          </a:p>
          <a:p>
            <a:pPr marL="184785">
              <a:lnSpc>
                <a:spcPts val="2050"/>
              </a:lnSpc>
            </a:pPr>
            <a:r>
              <a:rPr spc="-25" dirty="0"/>
              <a:t>Targeted</a:t>
            </a:r>
            <a:r>
              <a:rPr spc="-50" dirty="0"/>
              <a:t> </a:t>
            </a:r>
            <a:r>
              <a:rPr dirty="0"/>
              <a:t>financing</a:t>
            </a:r>
            <a:r>
              <a:rPr spc="-4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spc="-20" dirty="0"/>
              <a:t>performance-</a:t>
            </a:r>
            <a:r>
              <a:rPr spc="-10" dirty="0"/>
              <a:t>linked</a:t>
            </a:r>
            <a:r>
              <a:rPr spc="-50" dirty="0"/>
              <a:t> </a:t>
            </a:r>
            <a:r>
              <a:rPr dirty="0"/>
              <a:t>incentives</a:t>
            </a:r>
            <a:r>
              <a:rPr spc="-55" dirty="0"/>
              <a:t> </a:t>
            </a:r>
            <a:r>
              <a:rPr dirty="0"/>
              <a:t>sustaining</a:t>
            </a:r>
            <a:r>
              <a:rPr spc="-35" dirty="0"/>
              <a:t> </a:t>
            </a:r>
            <a:r>
              <a:rPr dirty="0"/>
              <a:t>reliable,</a:t>
            </a:r>
            <a:r>
              <a:rPr spc="-45" dirty="0"/>
              <a:t> </a:t>
            </a:r>
            <a:r>
              <a:rPr dirty="0"/>
              <a:t>inclusive</a:t>
            </a:r>
            <a:r>
              <a:rPr spc="-5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equitable</a:t>
            </a:r>
            <a:r>
              <a:rPr spc="-45" dirty="0"/>
              <a:t> </a:t>
            </a:r>
            <a:r>
              <a:rPr spc="-10" dirty="0"/>
              <a:t>WASH</a:t>
            </a:r>
            <a:r>
              <a:rPr spc="-60" dirty="0"/>
              <a:t> </a:t>
            </a:r>
            <a:r>
              <a:rPr spc="-10" dirty="0"/>
              <a:t>services</a:t>
            </a:r>
          </a:p>
          <a:p>
            <a:pPr marL="236854" indent="-224154">
              <a:lnSpc>
                <a:spcPts val="2050"/>
              </a:lnSpc>
              <a:spcBef>
                <a:spcPts val="384"/>
              </a:spcBef>
              <a:buAutoNum type="arabicPeriod" startAt="3"/>
              <a:tabLst>
                <a:tab pos="236854" algn="l"/>
              </a:tabLst>
            </a:pPr>
            <a:r>
              <a:rPr dirty="0"/>
              <a:t>Service</a:t>
            </a:r>
            <a:r>
              <a:rPr spc="-30" dirty="0"/>
              <a:t> </a:t>
            </a:r>
            <a:r>
              <a:rPr dirty="0"/>
              <a:t>Delivery</a:t>
            </a:r>
            <a:r>
              <a:rPr spc="-40" dirty="0"/>
              <a:t> </a:t>
            </a:r>
            <a:r>
              <a:rPr spc="-10" dirty="0"/>
              <a:t>Models</a:t>
            </a:r>
          </a:p>
          <a:p>
            <a:pPr marL="184785">
              <a:lnSpc>
                <a:spcPts val="2050"/>
              </a:lnSpc>
            </a:pPr>
            <a:r>
              <a:rPr spc="-20" dirty="0"/>
              <a:t>Professionalized </a:t>
            </a:r>
            <a:r>
              <a:rPr dirty="0"/>
              <a:t>urban</a:t>
            </a:r>
            <a:r>
              <a:rPr spc="-30" dirty="0"/>
              <a:t> </a:t>
            </a:r>
            <a:r>
              <a:rPr dirty="0"/>
              <a:t>&amp;</a:t>
            </a:r>
            <a:r>
              <a:rPr spc="-45" dirty="0"/>
              <a:t> </a:t>
            </a:r>
            <a:r>
              <a:rPr dirty="0"/>
              <a:t>rural</a:t>
            </a:r>
            <a:r>
              <a:rPr spc="-30" dirty="0"/>
              <a:t> </a:t>
            </a:r>
            <a:r>
              <a:rPr spc="-10" dirty="0"/>
              <a:t>WASH</a:t>
            </a:r>
            <a:r>
              <a:rPr spc="-45" dirty="0"/>
              <a:t> </a:t>
            </a:r>
            <a:r>
              <a:rPr dirty="0"/>
              <a:t>services</a:t>
            </a:r>
            <a:r>
              <a:rPr spc="-25" dirty="0"/>
              <a:t> </a:t>
            </a:r>
            <a:r>
              <a:rPr dirty="0"/>
              <a:t>including</a:t>
            </a:r>
            <a:r>
              <a:rPr spc="-25" dirty="0"/>
              <a:t> </a:t>
            </a:r>
            <a:r>
              <a:rPr dirty="0"/>
              <a:t>community</a:t>
            </a:r>
            <a:r>
              <a:rPr spc="-4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private</a:t>
            </a:r>
            <a:r>
              <a:rPr spc="-55" dirty="0"/>
              <a:t> </a:t>
            </a:r>
            <a:r>
              <a:rPr dirty="0"/>
              <a:t>sector</a:t>
            </a:r>
            <a:r>
              <a:rPr spc="-35" dirty="0"/>
              <a:t> </a:t>
            </a:r>
            <a:r>
              <a:rPr spc="-10" dirty="0"/>
              <a:t>participation</a:t>
            </a:r>
          </a:p>
          <a:p>
            <a:pPr marL="236854" indent="-224154">
              <a:lnSpc>
                <a:spcPts val="2055"/>
              </a:lnSpc>
              <a:spcBef>
                <a:spcPts val="380"/>
              </a:spcBef>
              <a:buAutoNum type="arabicPeriod" startAt="4"/>
              <a:tabLst>
                <a:tab pos="236854" algn="l"/>
              </a:tabLst>
            </a:pPr>
            <a:r>
              <a:rPr dirty="0"/>
              <a:t>Data,</a:t>
            </a:r>
            <a:r>
              <a:rPr spc="-50" dirty="0"/>
              <a:t> </a:t>
            </a:r>
            <a:r>
              <a:rPr spc="-20" dirty="0"/>
              <a:t>Technology</a:t>
            </a:r>
            <a:r>
              <a:rPr spc="-5" dirty="0"/>
              <a:t> </a:t>
            </a:r>
            <a:r>
              <a:rPr dirty="0"/>
              <a:t>&amp;</a:t>
            </a:r>
            <a:r>
              <a:rPr spc="-40" dirty="0"/>
              <a:t> </a:t>
            </a:r>
            <a:r>
              <a:rPr spc="-10" dirty="0"/>
              <a:t>Innovation</a:t>
            </a:r>
          </a:p>
          <a:p>
            <a:pPr marL="184785">
              <a:lnSpc>
                <a:spcPts val="2055"/>
              </a:lnSpc>
            </a:pPr>
            <a:r>
              <a:rPr spc="-10" dirty="0"/>
              <a:t>Equity-</a:t>
            </a:r>
            <a:r>
              <a:rPr dirty="0"/>
              <a:t>focused</a:t>
            </a:r>
            <a:r>
              <a:rPr spc="-40" dirty="0"/>
              <a:t> </a:t>
            </a:r>
            <a:r>
              <a:rPr dirty="0"/>
              <a:t>data,</a:t>
            </a:r>
            <a:r>
              <a:rPr spc="-40" dirty="0"/>
              <a:t> </a:t>
            </a:r>
            <a:r>
              <a:rPr spc="-10" dirty="0"/>
              <a:t>technologies,</a:t>
            </a:r>
            <a:r>
              <a:rPr spc="-3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innovations</a:t>
            </a:r>
            <a:r>
              <a:rPr spc="-35" dirty="0"/>
              <a:t> </a:t>
            </a:r>
            <a:r>
              <a:rPr dirty="0"/>
              <a:t>driving</a:t>
            </a:r>
            <a:r>
              <a:rPr spc="-20" dirty="0"/>
              <a:t> quality,</a:t>
            </a:r>
            <a:r>
              <a:rPr spc="-40" dirty="0"/>
              <a:t> </a:t>
            </a:r>
            <a:r>
              <a:rPr spc="-20" dirty="0"/>
              <a:t>reliability,</a:t>
            </a:r>
            <a:r>
              <a:rPr spc="-25" dirty="0"/>
              <a:t> </a:t>
            </a:r>
            <a:r>
              <a:rPr dirty="0"/>
              <a:t>climate</a:t>
            </a:r>
            <a:r>
              <a:rPr spc="-45" dirty="0"/>
              <a:t> </a:t>
            </a:r>
            <a:r>
              <a:rPr spc="-10" dirty="0"/>
              <a:t>resilience</a:t>
            </a:r>
          </a:p>
          <a:p>
            <a:pPr marL="236854" indent="-224154">
              <a:lnSpc>
                <a:spcPts val="2050"/>
              </a:lnSpc>
              <a:spcBef>
                <a:spcPts val="385"/>
              </a:spcBef>
              <a:buAutoNum type="arabicPeriod" startAt="5"/>
              <a:tabLst>
                <a:tab pos="236854" algn="l"/>
              </a:tabLst>
            </a:pPr>
            <a:r>
              <a:rPr spc="-10" dirty="0"/>
              <a:t>Gender-</a:t>
            </a:r>
            <a:r>
              <a:rPr spc="-25" dirty="0"/>
              <a:t>Transformative</a:t>
            </a:r>
            <a:r>
              <a:rPr spc="30" dirty="0"/>
              <a:t> </a:t>
            </a:r>
            <a:r>
              <a:rPr spc="-20" dirty="0"/>
              <a:t>WASH</a:t>
            </a:r>
          </a:p>
          <a:p>
            <a:pPr marL="184785">
              <a:lnSpc>
                <a:spcPts val="2050"/>
              </a:lnSpc>
            </a:pPr>
            <a:r>
              <a:rPr spc="-20" dirty="0"/>
              <a:t>Gender-</a:t>
            </a:r>
            <a:r>
              <a:rPr spc="-10" dirty="0"/>
              <a:t>transformative</a:t>
            </a:r>
            <a:r>
              <a:rPr spc="-60" dirty="0"/>
              <a:t> </a:t>
            </a:r>
            <a:r>
              <a:rPr spc="-10" dirty="0"/>
              <a:t>WASH</a:t>
            </a:r>
            <a:r>
              <a:rPr spc="-45" dirty="0"/>
              <a:t> </a:t>
            </a:r>
            <a:r>
              <a:rPr dirty="0"/>
              <a:t>ensuring</a:t>
            </a:r>
            <a:r>
              <a:rPr spc="-30" dirty="0"/>
              <a:t> </a:t>
            </a:r>
            <a:r>
              <a:rPr spc="-25" dirty="0"/>
              <a:t>safety,</a:t>
            </a:r>
            <a:r>
              <a:rPr spc="-40" dirty="0"/>
              <a:t> </a:t>
            </a:r>
            <a:r>
              <a:rPr dirty="0"/>
              <a:t>menstrual</a:t>
            </a:r>
            <a:r>
              <a:rPr spc="-35" dirty="0"/>
              <a:t> </a:t>
            </a:r>
            <a:r>
              <a:rPr dirty="0"/>
              <a:t>health,</a:t>
            </a:r>
            <a:r>
              <a:rPr spc="-45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services</a:t>
            </a:r>
            <a:r>
              <a:rPr spc="-35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schools</a:t>
            </a:r>
            <a:r>
              <a:rPr spc="-2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health</a:t>
            </a:r>
            <a:r>
              <a:rPr spc="-40" dirty="0"/>
              <a:t> </a:t>
            </a:r>
            <a:r>
              <a:rPr spc="-10" dirty="0"/>
              <a:t>facilities</a:t>
            </a:r>
          </a:p>
        </p:txBody>
      </p:sp>
      <p:grpSp>
        <p:nvGrpSpPr>
          <p:cNvPr id="16" name="object 16"/>
          <p:cNvGrpSpPr/>
          <p:nvPr/>
        </p:nvGrpSpPr>
        <p:grpSpPr>
          <a:xfrm>
            <a:off x="458444" y="2351532"/>
            <a:ext cx="11135360" cy="375920"/>
            <a:chOff x="458444" y="2351532"/>
            <a:chExt cx="11135360" cy="375920"/>
          </a:xfrm>
        </p:grpSpPr>
        <p:sp>
          <p:nvSpPr>
            <p:cNvPr id="17" name="object 17"/>
            <p:cNvSpPr/>
            <p:nvPr/>
          </p:nvSpPr>
          <p:spPr>
            <a:xfrm>
              <a:off x="458444" y="2354707"/>
              <a:ext cx="11135360" cy="0"/>
            </a:xfrm>
            <a:custGeom>
              <a:avLst/>
              <a:gdLst/>
              <a:ahLst/>
              <a:cxnLst/>
              <a:rect l="l" t="t" r="r" b="b"/>
              <a:pathLst>
                <a:path w="11135360">
                  <a:moveTo>
                    <a:pt x="0" y="0"/>
                  </a:moveTo>
                  <a:lnTo>
                    <a:pt x="11134750" y="0"/>
                  </a:lnTo>
                </a:path>
              </a:pathLst>
            </a:custGeom>
            <a:ln w="6350">
              <a:solidFill>
                <a:srgbClr val="E6E6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8444" y="2351532"/>
              <a:ext cx="11135360" cy="375920"/>
            </a:xfrm>
            <a:custGeom>
              <a:avLst/>
              <a:gdLst/>
              <a:ahLst/>
              <a:cxnLst/>
              <a:rect l="l" t="t" r="r" b="b"/>
              <a:pathLst>
                <a:path w="11135360" h="375919">
                  <a:moveTo>
                    <a:pt x="6350" y="0"/>
                  </a:moveTo>
                  <a:lnTo>
                    <a:pt x="6350" y="375412"/>
                  </a:lnTo>
                </a:path>
                <a:path w="11135360" h="375919">
                  <a:moveTo>
                    <a:pt x="11128400" y="0"/>
                  </a:moveTo>
                  <a:lnTo>
                    <a:pt x="11128400" y="375412"/>
                  </a:lnTo>
                </a:path>
                <a:path w="11135360" h="375919">
                  <a:moveTo>
                    <a:pt x="0" y="369062"/>
                  </a:moveTo>
                  <a:lnTo>
                    <a:pt x="11134750" y="369062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64794" y="2051811"/>
            <a:ext cx="11122660" cy="302895"/>
          </a:xfrm>
          <a:prstGeom prst="rect">
            <a:avLst/>
          </a:prstGeom>
          <a:solidFill>
            <a:srgbClr val="F5F5F5"/>
          </a:solidFill>
          <a:ln w="6350">
            <a:solidFill>
              <a:srgbClr val="E6E6E6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5"/>
              </a:spcBef>
            </a:pPr>
            <a:r>
              <a:rPr sz="1800" dirty="0">
                <a:latin typeface="Segoe UI"/>
                <a:cs typeface="Segoe UI"/>
              </a:rPr>
              <a:t>Accelerating</a:t>
            </a:r>
            <a:r>
              <a:rPr sz="1800" spc="-3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Equitable</a:t>
            </a:r>
            <a:r>
              <a:rPr sz="1800" spc="-30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&amp;</a:t>
            </a:r>
            <a:r>
              <a:rPr sz="1800" spc="-65" dirty="0">
                <a:latin typeface="Segoe UI"/>
                <a:cs typeface="Segoe UI"/>
              </a:rPr>
              <a:t> </a:t>
            </a:r>
            <a:r>
              <a:rPr sz="1800" dirty="0">
                <a:latin typeface="Segoe UI"/>
                <a:cs typeface="Segoe UI"/>
              </a:rPr>
              <a:t>Sustainable</a:t>
            </a:r>
            <a:r>
              <a:rPr sz="1800" spc="-45" dirty="0">
                <a:latin typeface="Segoe UI"/>
                <a:cs typeface="Segoe UI"/>
              </a:rPr>
              <a:t> </a:t>
            </a:r>
            <a:r>
              <a:rPr sz="1800" spc="-20" dirty="0">
                <a:latin typeface="Segoe UI"/>
                <a:cs typeface="Segoe UI"/>
              </a:rPr>
              <a:t>WASH</a:t>
            </a:r>
            <a:endParaRPr sz="180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650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Cambria</vt:lpstr>
      <vt:lpstr>Segoe UI</vt:lpstr>
      <vt:lpstr>Office Theme</vt:lpstr>
      <vt:lpstr>State of Global WASH Services</vt:lpstr>
      <vt:lpstr>Global Access to WASH Services JMP, 2024 (UNICEF/WHO)</vt:lpstr>
      <vt:lpstr>Global WASH Service Inequalities JMP, 2024 (UNICEF/WHO)</vt:lpstr>
      <vt:lpstr>Global WASH Service Inequalities JMP, 2024 (UNICEF/WHO)</vt:lpstr>
      <vt:lpstr>Global WASH Service Inequalities JMP, 2024 (UNICEF/WHO)</vt:lpstr>
      <vt:lpstr>WASH in Schools</vt:lpstr>
      <vt:lpstr>WASH Services in Health Facilities A critical, non-negotiable foundation for infection prevention, quality care, and patient safety, preventing up to 70% of infections</vt:lpstr>
      <vt:lpstr>Why progress is uneven: systems constraints + water stress realities WASH failures cluster where systems capacity is lowest; Climate and water stress amplify service unreliability and costs; Better monitoring and governance enable smarter, fairer investments</vt:lpstr>
      <vt:lpstr>Promising pathways: what works, where, and how to scale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Foundation overview slides and PPT template</dc:subject>
  <dc:creator>Najib Bateganya</dc:creator>
  <cp:lastModifiedBy>Michael Brown</cp:lastModifiedBy>
  <cp:revision>1</cp:revision>
  <dcterms:created xsi:type="dcterms:W3CDTF">2026-03-02T14:47:42Z</dcterms:created>
  <dcterms:modified xsi:type="dcterms:W3CDTF">2026-03-04T18:24:15Z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2026-03-02T00:00:00Z</vt:filetime>
  </property>
  <property fmtid="{D5CDD505-2E9C-101B-9397-08002B2CF9AE}" pid="5" name="Producer">
    <vt:lpwstr>Microsoft® PowerPoint® for Microsoft 365</vt:lpwstr>
  </property>
</Properties>
</file>