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64"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44"/>
    <p:restoredTop sz="94725"/>
  </p:normalViewPr>
  <p:slideViewPr>
    <p:cSldViewPr snapToGrid="0">
      <p:cViewPr varScale="1">
        <p:scale>
          <a:sx n="107" d="100"/>
          <a:sy n="107" d="100"/>
        </p:scale>
        <p:origin x="232"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0A92D5-F038-674A-9AAC-72ED434A8354}" type="datetimeFigureOut">
              <a:rPr lang="en-GB" smtClean="0"/>
              <a:t>30/08/2025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F9EE18-70C0-6542-8555-F703EB0F0B16}" type="slidenum">
              <a:rPr lang="en-GB" smtClean="0"/>
              <a:t>‹#›</a:t>
            </a:fld>
            <a:endParaRPr lang="en-GB"/>
          </a:p>
        </p:txBody>
      </p:sp>
    </p:spTree>
    <p:extLst>
      <p:ext uri="{BB962C8B-B14F-4D97-AF65-F5344CB8AC3E}">
        <p14:creationId xmlns:p14="http://schemas.microsoft.com/office/powerpoint/2010/main" val="3630228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M" sz="1200" kern="1200" dirty="0">
                <a:solidFill>
                  <a:schemeClr val="tx1"/>
                </a:solidFill>
                <a:effectLst/>
                <a:latin typeface="+mn-lt"/>
                <a:ea typeface="+mn-ea"/>
                <a:cs typeface="+mn-cs"/>
              </a:rPr>
              <a:t>Joining the WASH Rotary Action Group allows you to actively contribute to global efforts to provide clean water, sanitation, and hygiene (WASH) facilities to communities in need. This  enables you to make a tangible difference in people's lives through specialised projects, networking with other professionals within Rotary, and gaining access to wider opportunities to support WASH initiatives around the world.</a:t>
            </a:r>
          </a:p>
        </p:txBody>
      </p:sp>
      <p:sp>
        <p:nvSpPr>
          <p:cNvPr id="4" name="Slide Number Placeholder 3"/>
          <p:cNvSpPr>
            <a:spLocks noGrp="1"/>
          </p:cNvSpPr>
          <p:nvPr>
            <p:ph type="sldNum" sz="quarter" idx="5"/>
          </p:nvPr>
        </p:nvSpPr>
        <p:spPr/>
        <p:txBody>
          <a:bodyPr/>
          <a:lstStyle/>
          <a:p>
            <a:fld id="{DCF9EE18-70C0-6542-8555-F703EB0F0B16}" type="slidenum">
              <a:rPr lang="en-GB" smtClean="0"/>
              <a:t>1</a:t>
            </a:fld>
            <a:endParaRPr lang="en-GB"/>
          </a:p>
        </p:txBody>
      </p:sp>
    </p:spTree>
    <p:extLst>
      <p:ext uri="{BB962C8B-B14F-4D97-AF65-F5344CB8AC3E}">
        <p14:creationId xmlns:p14="http://schemas.microsoft.com/office/powerpoint/2010/main" val="40761376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01DBF-06DC-0506-DCBE-D2191EC7A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78602C-260D-5CA4-0626-A5C65493F2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12B637-844C-49FC-8266-5D8301F1001A}"/>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9A50DBE6-3DDE-B44C-4CAA-7D0F49BAD0F6}"/>
              </a:ext>
            </a:extLst>
          </p:cNvPr>
          <p:cNvSpPr>
            <a:spLocks noGrp="1"/>
          </p:cNvSpPr>
          <p:nvPr>
            <p:ph type="sldNum" sz="quarter" idx="5"/>
          </p:nvPr>
        </p:nvSpPr>
        <p:spPr/>
        <p:txBody>
          <a:bodyPr/>
          <a:lstStyle/>
          <a:p>
            <a:fld id="{DCF9EE18-70C0-6542-8555-F703EB0F0B16}" type="slidenum">
              <a:rPr lang="en-GB" smtClean="0"/>
              <a:t>10</a:t>
            </a:fld>
            <a:endParaRPr lang="en-GB"/>
          </a:p>
        </p:txBody>
      </p:sp>
    </p:spTree>
    <p:extLst>
      <p:ext uri="{BB962C8B-B14F-4D97-AF65-F5344CB8AC3E}">
        <p14:creationId xmlns:p14="http://schemas.microsoft.com/office/powerpoint/2010/main" val="23492916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C02B4D-D7D9-3B78-8F01-DC0772220B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527A38-CBCD-D998-1AD2-12DBAAC2E9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6E8233-1998-DFC1-8BEB-3D3AE645D85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M" sz="1200" b="1" dirty="0"/>
              <a:t>It aims to ensure that everyone has access to basic needs and that no one is left behind.</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6EBBCD3E-C3D3-449D-B1E7-637C223FB564}"/>
              </a:ext>
            </a:extLst>
          </p:cNvPr>
          <p:cNvSpPr>
            <a:spLocks noGrp="1"/>
          </p:cNvSpPr>
          <p:nvPr>
            <p:ph type="sldNum" sz="quarter" idx="5"/>
          </p:nvPr>
        </p:nvSpPr>
        <p:spPr/>
        <p:txBody>
          <a:bodyPr/>
          <a:lstStyle/>
          <a:p>
            <a:fld id="{DCF9EE18-70C0-6542-8555-F703EB0F0B16}" type="slidenum">
              <a:rPr lang="en-GB" smtClean="0"/>
              <a:t>11</a:t>
            </a:fld>
            <a:endParaRPr lang="en-GB"/>
          </a:p>
        </p:txBody>
      </p:sp>
    </p:spTree>
    <p:extLst>
      <p:ext uri="{BB962C8B-B14F-4D97-AF65-F5344CB8AC3E}">
        <p14:creationId xmlns:p14="http://schemas.microsoft.com/office/powerpoint/2010/main" val="15771956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8BF94-856B-30FA-E0A7-73C07B2638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FB0F6B-9C98-E2EA-8473-6700F3BA59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7C1C83-8239-DC30-2708-5E5FB232C3E6}"/>
              </a:ext>
            </a:extLst>
          </p:cNvPr>
          <p:cNvSpPr>
            <a:spLocks noGrp="1"/>
          </p:cNvSpPr>
          <p:nvPr>
            <p:ph type="body" idx="1"/>
          </p:nvPr>
        </p:nvSpPr>
        <p:spPr/>
        <p:txBody>
          <a:bodyPr/>
          <a:lstStyle/>
          <a:p>
            <a:r>
              <a:rPr lang="en-ZM" sz="3200" b="1" dirty="0"/>
              <a:t>This involves </a:t>
            </a:r>
          </a:p>
          <a:p>
            <a:pPr lvl="1"/>
            <a:r>
              <a:rPr lang="en-ZM" sz="3000" b="1" dirty="0"/>
              <a:t>Protecting natural resources, </a:t>
            </a:r>
          </a:p>
          <a:p>
            <a:pPr lvl="1"/>
            <a:r>
              <a:rPr lang="en-ZM" sz="3000" b="1" dirty="0"/>
              <a:t>Combating climate change, and </a:t>
            </a:r>
          </a:p>
          <a:p>
            <a:pPr lvl="1"/>
            <a:r>
              <a:rPr lang="en-ZM" sz="3000" b="1" dirty="0"/>
              <a:t>Ensuring the long-term health of ecosystems</a:t>
            </a: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A4B93C2D-864A-5E36-50B8-19068CAF7845}"/>
              </a:ext>
            </a:extLst>
          </p:cNvPr>
          <p:cNvSpPr>
            <a:spLocks noGrp="1"/>
          </p:cNvSpPr>
          <p:nvPr>
            <p:ph type="sldNum" sz="quarter" idx="5"/>
          </p:nvPr>
        </p:nvSpPr>
        <p:spPr/>
        <p:txBody>
          <a:bodyPr/>
          <a:lstStyle/>
          <a:p>
            <a:fld id="{DCF9EE18-70C0-6542-8555-F703EB0F0B16}" type="slidenum">
              <a:rPr lang="en-GB" smtClean="0"/>
              <a:t>12</a:t>
            </a:fld>
            <a:endParaRPr lang="en-GB"/>
          </a:p>
        </p:txBody>
      </p:sp>
    </p:spTree>
    <p:extLst>
      <p:ext uri="{BB962C8B-B14F-4D97-AF65-F5344CB8AC3E}">
        <p14:creationId xmlns:p14="http://schemas.microsoft.com/office/powerpoint/2010/main" val="3241000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944C2D-AFBB-6808-2E99-DC79059C51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D054E2-3BBF-0923-9417-5DF1C40952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C8376B-1D77-D047-5573-411C828C35F1}"/>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F0CF2C4E-B052-6313-0B6D-56F3F84BC402}"/>
              </a:ext>
            </a:extLst>
          </p:cNvPr>
          <p:cNvSpPr>
            <a:spLocks noGrp="1"/>
          </p:cNvSpPr>
          <p:nvPr>
            <p:ph type="sldNum" sz="quarter" idx="5"/>
          </p:nvPr>
        </p:nvSpPr>
        <p:spPr/>
        <p:txBody>
          <a:bodyPr/>
          <a:lstStyle/>
          <a:p>
            <a:fld id="{DCF9EE18-70C0-6542-8555-F703EB0F0B16}" type="slidenum">
              <a:rPr lang="en-GB" smtClean="0"/>
              <a:t>13</a:t>
            </a:fld>
            <a:endParaRPr lang="en-GB"/>
          </a:p>
        </p:txBody>
      </p:sp>
    </p:spTree>
    <p:extLst>
      <p:ext uri="{BB962C8B-B14F-4D97-AF65-F5344CB8AC3E}">
        <p14:creationId xmlns:p14="http://schemas.microsoft.com/office/powerpoint/2010/main" val="8138439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55871-4C31-D991-DD0A-849870030F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6A9F1B-9A73-1D0C-9027-20EA546764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4642CE-EE5B-71FB-0FC6-D92F2EDC16EA}"/>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94A994F4-38ED-EB5E-999B-5C789A6D0840}"/>
              </a:ext>
            </a:extLst>
          </p:cNvPr>
          <p:cNvSpPr>
            <a:spLocks noGrp="1"/>
          </p:cNvSpPr>
          <p:nvPr>
            <p:ph type="sldNum" sz="quarter" idx="5"/>
          </p:nvPr>
        </p:nvSpPr>
        <p:spPr/>
        <p:txBody>
          <a:bodyPr/>
          <a:lstStyle/>
          <a:p>
            <a:fld id="{DCF9EE18-70C0-6542-8555-F703EB0F0B16}" type="slidenum">
              <a:rPr lang="en-GB" smtClean="0"/>
              <a:t>14</a:t>
            </a:fld>
            <a:endParaRPr lang="en-GB"/>
          </a:p>
        </p:txBody>
      </p:sp>
    </p:spTree>
    <p:extLst>
      <p:ext uri="{BB962C8B-B14F-4D97-AF65-F5344CB8AC3E}">
        <p14:creationId xmlns:p14="http://schemas.microsoft.com/office/powerpoint/2010/main" val="3331052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18A64-E1E6-E0DA-D4E1-8A49E0B487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265383-71B8-F5ED-9769-29B4EC6BA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6E2342-7E83-8D98-AA6D-4E24B8384267}"/>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A0ADB443-AB7B-A9D5-C6A5-1B6623BC465A}"/>
              </a:ext>
            </a:extLst>
          </p:cNvPr>
          <p:cNvSpPr>
            <a:spLocks noGrp="1"/>
          </p:cNvSpPr>
          <p:nvPr>
            <p:ph type="sldNum" sz="quarter" idx="5"/>
          </p:nvPr>
        </p:nvSpPr>
        <p:spPr/>
        <p:txBody>
          <a:bodyPr/>
          <a:lstStyle/>
          <a:p>
            <a:fld id="{DCF9EE18-70C0-6542-8555-F703EB0F0B16}" type="slidenum">
              <a:rPr lang="en-GB" smtClean="0"/>
              <a:t>15</a:t>
            </a:fld>
            <a:endParaRPr lang="en-GB"/>
          </a:p>
        </p:txBody>
      </p:sp>
    </p:spTree>
    <p:extLst>
      <p:ext uri="{BB962C8B-B14F-4D97-AF65-F5344CB8AC3E}">
        <p14:creationId xmlns:p14="http://schemas.microsoft.com/office/powerpoint/2010/main" val="3222140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2B95C-F153-A7DA-8D35-944187812C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D515BB-2011-1E00-2B3C-DCFE58941C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D61D5D-0716-DC29-6F50-8F1FA16DAD40}"/>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184BA7F7-6CE6-10FF-9EE8-ACFA3A6359C4}"/>
              </a:ext>
            </a:extLst>
          </p:cNvPr>
          <p:cNvSpPr>
            <a:spLocks noGrp="1"/>
          </p:cNvSpPr>
          <p:nvPr>
            <p:ph type="sldNum" sz="quarter" idx="5"/>
          </p:nvPr>
        </p:nvSpPr>
        <p:spPr/>
        <p:txBody>
          <a:bodyPr/>
          <a:lstStyle/>
          <a:p>
            <a:fld id="{DCF9EE18-70C0-6542-8555-F703EB0F0B16}" type="slidenum">
              <a:rPr lang="en-GB" smtClean="0"/>
              <a:t>16</a:t>
            </a:fld>
            <a:endParaRPr lang="en-GB"/>
          </a:p>
        </p:txBody>
      </p:sp>
    </p:spTree>
    <p:extLst>
      <p:ext uri="{BB962C8B-B14F-4D97-AF65-F5344CB8AC3E}">
        <p14:creationId xmlns:p14="http://schemas.microsoft.com/office/powerpoint/2010/main" val="24487417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C888F-7248-3703-21F3-F677F5ECC8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8E34C-0AF6-10DD-71B2-190C3ED3BD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AC983-AAE7-589C-85CC-1DCA0653EB1E}"/>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B1A93543-C291-7406-4F6A-C94D6622CB07}"/>
              </a:ext>
            </a:extLst>
          </p:cNvPr>
          <p:cNvSpPr>
            <a:spLocks noGrp="1"/>
          </p:cNvSpPr>
          <p:nvPr>
            <p:ph type="sldNum" sz="quarter" idx="5"/>
          </p:nvPr>
        </p:nvSpPr>
        <p:spPr/>
        <p:txBody>
          <a:bodyPr/>
          <a:lstStyle/>
          <a:p>
            <a:fld id="{DCF9EE18-70C0-6542-8555-F703EB0F0B16}" type="slidenum">
              <a:rPr lang="en-GB" smtClean="0"/>
              <a:t>17</a:t>
            </a:fld>
            <a:endParaRPr lang="en-GB"/>
          </a:p>
        </p:txBody>
      </p:sp>
    </p:spTree>
    <p:extLst>
      <p:ext uri="{BB962C8B-B14F-4D97-AF65-F5344CB8AC3E}">
        <p14:creationId xmlns:p14="http://schemas.microsoft.com/office/powerpoint/2010/main" val="4262320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M" sz="1200" kern="1200" dirty="0">
                <a:solidFill>
                  <a:schemeClr val="tx1"/>
                </a:solidFill>
                <a:effectLst/>
                <a:latin typeface="+mn-lt"/>
                <a:ea typeface="+mn-ea"/>
                <a:cs typeface="+mn-cs"/>
              </a:rPr>
              <a:t>Joining the WASH Rotary Action Group allows you to actively contribute to global efforts to provide clean water, sanitation, and hygiene (WASH) facilities to communities in need. This  enables you to make a tangible difference in people's lives through specialised projects, networking with other professionals within Rotary, and gaining access to wider opportunities to support WASH initiatives around the world.</a:t>
            </a:r>
          </a:p>
        </p:txBody>
      </p:sp>
      <p:sp>
        <p:nvSpPr>
          <p:cNvPr id="4" name="Slide Number Placeholder 3"/>
          <p:cNvSpPr>
            <a:spLocks noGrp="1"/>
          </p:cNvSpPr>
          <p:nvPr>
            <p:ph type="sldNum" sz="quarter" idx="5"/>
          </p:nvPr>
        </p:nvSpPr>
        <p:spPr/>
        <p:txBody>
          <a:bodyPr/>
          <a:lstStyle/>
          <a:p>
            <a:fld id="{DCF9EE18-70C0-6542-8555-F703EB0F0B16}" type="slidenum">
              <a:rPr lang="en-GB" smtClean="0"/>
              <a:t>2</a:t>
            </a:fld>
            <a:endParaRPr lang="en-GB"/>
          </a:p>
        </p:txBody>
      </p:sp>
    </p:spTree>
    <p:extLst>
      <p:ext uri="{BB962C8B-B14F-4D97-AF65-F5344CB8AC3E}">
        <p14:creationId xmlns:p14="http://schemas.microsoft.com/office/powerpoint/2010/main" val="40987183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CB9ED-1748-3E65-EDC6-DA27CA18C4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162EED-479A-8E6D-BF17-1B43FE9F5B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D1CE90-4C7C-B8BA-D28B-799ED0A9FDB3}"/>
              </a:ext>
            </a:extLst>
          </p:cNvPr>
          <p:cNvSpPr>
            <a:spLocks noGrp="1"/>
          </p:cNvSpPr>
          <p:nvPr>
            <p:ph type="body" idx="1"/>
          </p:nvPr>
        </p:nvSpPr>
        <p:spPr/>
        <p:txBody>
          <a:bodyPr/>
          <a:lstStyle/>
          <a:p>
            <a:r>
              <a:rPr lang="en-ZM" sz="1200" kern="1200" dirty="0">
                <a:solidFill>
                  <a:schemeClr val="tx1"/>
                </a:solidFill>
                <a:effectLst/>
                <a:latin typeface="+mn-lt"/>
                <a:ea typeface="+mn-ea"/>
                <a:cs typeface="+mn-cs"/>
              </a:rPr>
              <a:t>Through WASH-RAG, we have the immediate, tangible effect of something: an action, event, or policy, on people, environments, or economies. </a:t>
            </a:r>
          </a:p>
        </p:txBody>
      </p:sp>
      <p:sp>
        <p:nvSpPr>
          <p:cNvPr id="4" name="Slide Number Placeholder 3">
            <a:extLst>
              <a:ext uri="{FF2B5EF4-FFF2-40B4-BE49-F238E27FC236}">
                <a16:creationId xmlns:a16="http://schemas.microsoft.com/office/drawing/2014/main" id="{6079FC23-FAE9-FBBA-3551-46FD9AA5D0DA}"/>
              </a:ext>
            </a:extLst>
          </p:cNvPr>
          <p:cNvSpPr>
            <a:spLocks noGrp="1"/>
          </p:cNvSpPr>
          <p:nvPr>
            <p:ph type="sldNum" sz="quarter" idx="5"/>
          </p:nvPr>
        </p:nvSpPr>
        <p:spPr/>
        <p:txBody>
          <a:bodyPr/>
          <a:lstStyle/>
          <a:p>
            <a:fld id="{DCF9EE18-70C0-6542-8555-F703EB0F0B16}" type="slidenum">
              <a:rPr lang="en-GB" smtClean="0"/>
              <a:t>3</a:t>
            </a:fld>
            <a:endParaRPr lang="en-GB"/>
          </a:p>
        </p:txBody>
      </p:sp>
    </p:spTree>
    <p:extLst>
      <p:ext uri="{BB962C8B-B14F-4D97-AF65-F5344CB8AC3E}">
        <p14:creationId xmlns:p14="http://schemas.microsoft.com/office/powerpoint/2010/main" val="2068475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DDFDA-6855-975D-1EBC-1F257FA498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93161-437A-3537-67E6-268F92A832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1CDEBC-3235-6A7E-5A7E-8C350F99F8C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M" sz="1200" kern="1200" dirty="0">
                <a:solidFill>
                  <a:schemeClr val="tx1"/>
                </a:solidFill>
                <a:effectLst/>
                <a:latin typeface="+mn-lt"/>
                <a:ea typeface="+mn-ea"/>
                <a:cs typeface="+mn-cs"/>
              </a:rPr>
              <a:t>It's the force or action of one thing directly on another, often described as sudden and powerful.</a:t>
            </a:r>
          </a:p>
        </p:txBody>
      </p:sp>
      <p:sp>
        <p:nvSpPr>
          <p:cNvPr id="4" name="Slide Number Placeholder 3">
            <a:extLst>
              <a:ext uri="{FF2B5EF4-FFF2-40B4-BE49-F238E27FC236}">
                <a16:creationId xmlns:a16="http://schemas.microsoft.com/office/drawing/2014/main" id="{21B620ED-BE28-6341-5FE1-BAB679CDE763}"/>
              </a:ext>
            </a:extLst>
          </p:cNvPr>
          <p:cNvSpPr>
            <a:spLocks noGrp="1"/>
          </p:cNvSpPr>
          <p:nvPr>
            <p:ph type="sldNum" sz="quarter" idx="5"/>
          </p:nvPr>
        </p:nvSpPr>
        <p:spPr/>
        <p:txBody>
          <a:bodyPr/>
          <a:lstStyle/>
          <a:p>
            <a:fld id="{DCF9EE18-70C0-6542-8555-F703EB0F0B16}" type="slidenum">
              <a:rPr lang="en-GB" smtClean="0"/>
              <a:t>4</a:t>
            </a:fld>
            <a:endParaRPr lang="en-GB"/>
          </a:p>
        </p:txBody>
      </p:sp>
    </p:spTree>
    <p:extLst>
      <p:ext uri="{BB962C8B-B14F-4D97-AF65-F5344CB8AC3E}">
        <p14:creationId xmlns:p14="http://schemas.microsoft.com/office/powerpoint/2010/main" val="2988482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B3917-D3C0-5FBF-4D1B-E7E8328348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25C0F0-839A-1A43-6B12-43C0E50897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72E784-ACB0-37BE-9BBA-F8E483FAB2E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M" sz="1200" kern="1200">
                <a:solidFill>
                  <a:schemeClr val="tx1"/>
                </a:solidFill>
                <a:effectLst/>
                <a:latin typeface="+mn-lt"/>
                <a:ea typeface="+mn-ea"/>
                <a:cs typeface="+mn-cs"/>
              </a:rPr>
              <a:t>It's the force or action of one thing directly on another, often described as sudden and powerful.</a:t>
            </a:r>
            <a:endParaRPr lang="en-ZM"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B440D5AF-7077-0038-3DDA-BB7E295A59C0}"/>
              </a:ext>
            </a:extLst>
          </p:cNvPr>
          <p:cNvSpPr>
            <a:spLocks noGrp="1"/>
          </p:cNvSpPr>
          <p:nvPr>
            <p:ph type="sldNum" sz="quarter" idx="5"/>
          </p:nvPr>
        </p:nvSpPr>
        <p:spPr/>
        <p:txBody>
          <a:bodyPr/>
          <a:lstStyle/>
          <a:p>
            <a:fld id="{DCF9EE18-70C0-6542-8555-F703EB0F0B16}" type="slidenum">
              <a:rPr lang="en-GB" smtClean="0"/>
              <a:t>5</a:t>
            </a:fld>
            <a:endParaRPr lang="en-GB"/>
          </a:p>
        </p:txBody>
      </p:sp>
    </p:spTree>
    <p:extLst>
      <p:ext uri="{BB962C8B-B14F-4D97-AF65-F5344CB8AC3E}">
        <p14:creationId xmlns:p14="http://schemas.microsoft.com/office/powerpoint/2010/main" val="3914079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49D68-D500-B4F0-38C3-0FFF322E8D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2E9CED-1B1B-9AC0-49C2-401700EDE9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02372C-846B-BEF0-0FA0-C96F17F6ECF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ZM" sz="1200" kern="1200">
                <a:solidFill>
                  <a:schemeClr val="tx1"/>
                </a:solidFill>
                <a:effectLst/>
                <a:latin typeface="+mn-lt"/>
                <a:ea typeface="+mn-ea"/>
                <a:cs typeface="+mn-cs"/>
              </a:rPr>
              <a:t>It's the force or action of one thing directly on another, often described as sudden and powerful.</a:t>
            </a:r>
            <a:endParaRPr lang="en-ZM" sz="120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FA5ED8F-19AC-4072-9497-C69A44E86C76}"/>
              </a:ext>
            </a:extLst>
          </p:cNvPr>
          <p:cNvSpPr>
            <a:spLocks noGrp="1"/>
          </p:cNvSpPr>
          <p:nvPr>
            <p:ph type="sldNum" sz="quarter" idx="5"/>
          </p:nvPr>
        </p:nvSpPr>
        <p:spPr/>
        <p:txBody>
          <a:bodyPr/>
          <a:lstStyle/>
          <a:p>
            <a:fld id="{DCF9EE18-70C0-6542-8555-F703EB0F0B16}" type="slidenum">
              <a:rPr lang="en-GB" smtClean="0"/>
              <a:t>6</a:t>
            </a:fld>
            <a:endParaRPr lang="en-GB"/>
          </a:p>
        </p:txBody>
      </p:sp>
    </p:spTree>
    <p:extLst>
      <p:ext uri="{BB962C8B-B14F-4D97-AF65-F5344CB8AC3E}">
        <p14:creationId xmlns:p14="http://schemas.microsoft.com/office/powerpoint/2010/main" val="2525108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2DA00-6D05-CE1D-B270-97D3C2AEBF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A645D7-29F5-BE5D-D4D4-C3A5665DCC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33C26-F9C8-0798-D4CE-D6E97EC1350F}"/>
              </a:ext>
            </a:extLst>
          </p:cNvPr>
          <p:cNvSpPr>
            <a:spLocks noGrp="1"/>
          </p:cNvSpPr>
          <p:nvPr>
            <p:ph type="body" idx="1"/>
          </p:nvPr>
        </p:nvSpPr>
        <p:spPr/>
        <p:txBody>
          <a:bodyPr/>
          <a:lstStyle/>
          <a:p>
            <a:r>
              <a:rPr lang="en-ZM" sz="1200" kern="1200" dirty="0">
                <a:solidFill>
                  <a:schemeClr val="tx1"/>
                </a:solidFill>
                <a:effectLst/>
                <a:latin typeface="+mn-lt"/>
                <a:ea typeface="+mn-ea"/>
                <a:cs typeface="+mn-cs"/>
              </a:rPr>
              <a:t>You can participate in a variety of WASH projects, from building toilets and water treatment systems to promoting hygiene education, depending on your interests and skills.</a:t>
            </a:r>
          </a:p>
        </p:txBody>
      </p:sp>
      <p:sp>
        <p:nvSpPr>
          <p:cNvPr id="4" name="Slide Number Placeholder 3">
            <a:extLst>
              <a:ext uri="{FF2B5EF4-FFF2-40B4-BE49-F238E27FC236}">
                <a16:creationId xmlns:a16="http://schemas.microsoft.com/office/drawing/2014/main" id="{72E17EB2-76F7-6622-AD1F-F27D049629DF}"/>
              </a:ext>
            </a:extLst>
          </p:cNvPr>
          <p:cNvSpPr>
            <a:spLocks noGrp="1"/>
          </p:cNvSpPr>
          <p:nvPr>
            <p:ph type="sldNum" sz="quarter" idx="5"/>
          </p:nvPr>
        </p:nvSpPr>
        <p:spPr/>
        <p:txBody>
          <a:bodyPr/>
          <a:lstStyle/>
          <a:p>
            <a:fld id="{DCF9EE18-70C0-6542-8555-F703EB0F0B16}" type="slidenum">
              <a:rPr lang="en-GB" smtClean="0"/>
              <a:t>7</a:t>
            </a:fld>
            <a:endParaRPr lang="en-GB"/>
          </a:p>
        </p:txBody>
      </p:sp>
    </p:spTree>
    <p:extLst>
      <p:ext uri="{BB962C8B-B14F-4D97-AF65-F5344CB8AC3E}">
        <p14:creationId xmlns:p14="http://schemas.microsoft.com/office/powerpoint/2010/main" val="3245179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4884F6-14CF-E155-8A6E-D9922C216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63DAC7-2F86-E59B-B89E-6404CA6F8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11740F-C5E0-C03F-1304-4EEB87FAFB29}"/>
              </a:ext>
            </a:extLst>
          </p:cNvPr>
          <p:cNvSpPr>
            <a:spLocks noGrp="1"/>
          </p:cNvSpPr>
          <p:nvPr>
            <p:ph type="body" idx="1"/>
          </p:nvPr>
        </p:nvSpPr>
        <p:spPr/>
        <p:txBody>
          <a:bodyPr/>
          <a:lstStyle/>
          <a:p>
            <a:pPr marL="6160" indent="0">
              <a:buNone/>
            </a:pPr>
            <a:r>
              <a:rPr lang="en-ZM" sz="3200" b="1" dirty="0"/>
              <a:t>WASH-RAG supports Rotary clubs in </a:t>
            </a:r>
          </a:p>
          <a:p>
            <a:pPr lvl="1"/>
            <a:r>
              <a:rPr lang="en-ZM" sz="2800" b="1" dirty="0"/>
              <a:t>Effectively planning</a:t>
            </a:r>
          </a:p>
          <a:p>
            <a:pPr lvl="1"/>
            <a:r>
              <a:rPr lang="en-ZM" sz="2800" b="1" dirty="0"/>
              <a:t>Limited financing</a:t>
            </a:r>
          </a:p>
          <a:p>
            <a:pPr lvl="1"/>
            <a:r>
              <a:rPr lang="en-ZM" sz="2800" b="1" dirty="0"/>
              <a:t>Implementation guid</a:t>
            </a:r>
            <a:r>
              <a:rPr lang="en-GB" sz="2800" b="1" dirty="0"/>
              <a:t>e</a:t>
            </a:r>
            <a:r>
              <a:rPr lang="en-ZM" sz="2800" b="1" dirty="0"/>
              <a:t>lines</a:t>
            </a:r>
          </a:p>
          <a:p>
            <a:pPr lvl="1"/>
            <a:r>
              <a:rPr lang="en-GB" sz="2800" b="1" dirty="0"/>
              <a:t>M</a:t>
            </a:r>
            <a:r>
              <a:rPr lang="en-ZM" sz="2800" b="1" dirty="0"/>
              <a:t>onitoring</a:t>
            </a:r>
          </a:p>
          <a:p>
            <a:pPr lvl="1"/>
            <a:r>
              <a:rPr lang="en-ZM" sz="2800" b="1" dirty="0"/>
              <a:t>Evaluating WASH programs </a:t>
            </a:r>
          </a:p>
          <a:p>
            <a:pPr marL="6160" indent="0">
              <a:buNone/>
            </a:pPr>
            <a:r>
              <a:rPr lang="en-ZM" sz="2800" b="1" i="1" dirty="0"/>
              <a:t>All in Cooperation with WASH cadre of technical experts.</a:t>
            </a:r>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B4EF76EC-DD8A-34A1-7DDF-AB66284B3086}"/>
              </a:ext>
            </a:extLst>
          </p:cNvPr>
          <p:cNvSpPr>
            <a:spLocks noGrp="1"/>
          </p:cNvSpPr>
          <p:nvPr>
            <p:ph type="sldNum" sz="quarter" idx="5"/>
          </p:nvPr>
        </p:nvSpPr>
        <p:spPr/>
        <p:txBody>
          <a:bodyPr/>
          <a:lstStyle/>
          <a:p>
            <a:fld id="{DCF9EE18-70C0-6542-8555-F703EB0F0B16}" type="slidenum">
              <a:rPr lang="en-GB" smtClean="0"/>
              <a:t>8</a:t>
            </a:fld>
            <a:endParaRPr lang="en-GB"/>
          </a:p>
        </p:txBody>
      </p:sp>
    </p:spTree>
    <p:extLst>
      <p:ext uri="{BB962C8B-B14F-4D97-AF65-F5344CB8AC3E}">
        <p14:creationId xmlns:p14="http://schemas.microsoft.com/office/powerpoint/2010/main" val="34868197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52DF8-4F77-1F73-36F4-FB71F4401A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D78AD7-CD14-206D-0BE7-AE2BEE91CB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DDE361-3009-B306-5C73-F46761846D44}"/>
              </a:ext>
            </a:extLst>
          </p:cNvPr>
          <p:cNvSpPr>
            <a:spLocks noGrp="1"/>
          </p:cNvSpPr>
          <p:nvPr>
            <p:ph type="body" idx="1"/>
          </p:nvPr>
        </p:nvSpPr>
        <p:spPr/>
        <p:txBody>
          <a:bodyPr/>
          <a:lstStyle/>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The WASH-RAG supports Rotary clubs in effectively planning, limited financing, implementation guidlines, monitoring, and evaluating WASH programs even before the project is submitted to TRF for approval!</a:t>
            </a:r>
          </a:p>
          <a:p>
            <a:endParaRPr lang="en-ZM" sz="1200" kern="1200" dirty="0">
              <a:solidFill>
                <a:schemeClr val="tx1"/>
              </a:solidFill>
              <a:effectLst/>
              <a:latin typeface="+mn-lt"/>
              <a:ea typeface="+mn-ea"/>
              <a:cs typeface="+mn-cs"/>
            </a:endParaRPr>
          </a:p>
          <a:p>
            <a:r>
              <a:rPr lang="en-ZM" sz="1200" kern="1200" dirty="0">
                <a:solidFill>
                  <a:schemeClr val="tx1"/>
                </a:solidFill>
                <a:effectLst/>
                <a:latin typeface="+mn-lt"/>
                <a:ea typeface="+mn-ea"/>
                <a:cs typeface="+mn-cs"/>
              </a:rPr>
              <a:t>All in cooperation with WASH cadre of technical experts.</a:t>
            </a:r>
          </a:p>
        </p:txBody>
      </p:sp>
      <p:sp>
        <p:nvSpPr>
          <p:cNvPr id="4" name="Slide Number Placeholder 3">
            <a:extLst>
              <a:ext uri="{FF2B5EF4-FFF2-40B4-BE49-F238E27FC236}">
                <a16:creationId xmlns:a16="http://schemas.microsoft.com/office/drawing/2014/main" id="{D0890E45-0B35-6D92-24EA-BB1D2FAA7516}"/>
              </a:ext>
            </a:extLst>
          </p:cNvPr>
          <p:cNvSpPr>
            <a:spLocks noGrp="1"/>
          </p:cNvSpPr>
          <p:nvPr>
            <p:ph type="sldNum" sz="quarter" idx="5"/>
          </p:nvPr>
        </p:nvSpPr>
        <p:spPr/>
        <p:txBody>
          <a:bodyPr/>
          <a:lstStyle/>
          <a:p>
            <a:fld id="{DCF9EE18-70C0-6542-8555-F703EB0F0B16}" type="slidenum">
              <a:rPr lang="en-GB" smtClean="0"/>
              <a:t>9</a:t>
            </a:fld>
            <a:endParaRPr lang="en-GB"/>
          </a:p>
        </p:txBody>
      </p:sp>
    </p:spTree>
    <p:extLst>
      <p:ext uri="{BB962C8B-B14F-4D97-AF65-F5344CB8AC3E}">
        <p14:creationId xmlns:p14="http://schemas.microsoft.com/office/powerpoint/2010/main" val="7307436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GB"/>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3C92A81-F9B0-F345-B8CD-4AE66D04E049}" type="datetimeFigureOut">
              <a:rPr lang="en-GB" smtClean="0"/>
              <a:t>30/08/2025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rIns="45720"/>
          <a:lstStyle/>
          <a:p>
            <a:fld id="{0565C7FD-F300-6743-B2C8-E038B081C19F}" type="slidenum">
              <a:rPr lang="en-GB" smtClean="0"/>
              <a:t>‹#›</a:t>
            </a:fld>
            <a:endParaRPr lang="en-GB"/>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0529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C92A81-F9B0-F345-B8CD-4AE66D04E049}" type="datetimeFigureOut">
              <a:rPr lang="en-GB" smtClean="0"/>
              <a:t>30/08/2025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2346011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C92A81-F9B0-F345-B8CD-4AE66D04E049}" type="datetimeFigureOut">
              <a:rPr lang="en-GB" smtClean="0"/>
              <a:t>30/08/2025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103743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3C92A81-F9B0-F345-B8CD-4AE66D04E049}" type="datetimeFigureOut">
              <a:rPr lang="en-GB" smtClean="0"/>
              <a:t>30/08/2025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5C7FD-F300-6743-B2C8-E038B081C19F}" type="slidenum">
              <a:rPr lang="en-GB" smtClean="0"/>
              <a:t>‹#›</a:t>
            </a:fld>
            <a:endParaRPr lang="en-GB"/>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820999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GB"/>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3C92A81-F9B0-F345-B8CD-4AE66D04E049}" type="datetimeFigureOut">
              <a:rPr lang="en-GB" smtClean="0"/>
              <a:t>30/08/2025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3189088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3C92A81-F9B0-F345-B8CD-4AE66D04E049}" type="datetimeFigureOut">
              <a:rPr lang="en-GB" smtClean="0"/>
              <a:t>30/08/2025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65C7FD-F300-6743-B2C8-E038B081C19F}" type="slidenum">
              <a:rPr lang="en-GB" smtClean="0"/>
              <a:t>‹#›</a:t>
            </a:fld>
            <a:endParaRPr lang="en-GB"/>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163538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GB"/>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3C92A81-F9B0-F345-B8CD-4AE66D04E049}" type="datetimeFigureOut">
              <a:rPr lang="en-GB" smtClean="0"/>
              <a:t>30/08/2025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1247453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3C92A81-F9B0-F345-B8CD-4AE66D04E049}" type="datetimeFigureOut">
              <a:rPr lang="en-GB" smtClean="0"/>
              <a:t>30/08/2025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65C7FD-F300-6743-B2C8-E038B081C19F}" type="slidenum">
              <a:rPr lang="en-GB" smtClean="0"/>
              <a:t>‹#›</a:t>
            </a:fld>
            <a:endParaRPr lang="en-GB"/>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265334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3C92A81-F9B0-F345-B8CD-4AE66D04E049}" type="datetimeFigureOut">
              <a:rPr lang="en-GB" smtClean="0"/>
              <a:t>30/08/2025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4269763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3C92A81-F9B0-F345-B8CD-4AE66D04E049}" type="datetimeFigureOut">
              <a:rPr lang="en-GB" smtClean="0"/>
              <a:t>30/08/2025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311955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93C92A81-F9B0-F345-B8CD-4AE66D04E049}" type="datetimeFigureOut">
              <a:rPr lang="en-GB" smtClean="0"/>
              <a:t>30/08/2025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65C7FD-F300-6743-B2C8-E038B081C19F}" type="slidenum">
              <a:rPr lang="en-GB" smtClean="0"/>
              <a:t>‹#›</a:t>
            </a:fld>
            <a:endParaRPr lang="en-GB"/>
          </a:p>
        </p:txBody>
      </p:sp>
    </p:spTree>
    <p:extLst>
      <p:ext uri="{BB962C8B-B14F-4D97-AF65-F5344CB8AC3E}">
        <p14:creationId xmlns:p14="http://schemas.microsoft.com/office/powerpoint/2010/main" val="283821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93C92A81-F9B0-F345-B8CD-4AE66D04E049}" type="datetimeFigureOut">
              <a:rPr lang="en-GB" smtClean="0"/>
              <a:t>30/08/2025</a:t>
            </a:fld>
            <a:endParaRPr lang="en-GB"/>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0565C7FD-F300-6743-B2C8-E038B081C19F}" type="slidenum">
              <a:rPr lang="en-GB" smtClean="0"/>
              <a:t>‹#›</a:t>
            </a:fld>
            <a:endParaRPr lang="en-GB"/>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80603172"/>
      </p:ext>
    </p:extLst>
  </p:cSld>
  <p:clrMap bg1="dk1" tx1="lt1" bg2="dk2" tx2="lt2" accent1="accent1" accent2="accent2" accent3="accent3" accent4="accent4" accent5="accent5" accent6="accent6" hlink="hlink" folHlink="folHlink"/>
  <p:sldLayoutIdLst>
    <p:sldLayoutId id="2147484065" r:id="rId1"/>
    <p:sldLayoutId id="2147484066" r:id="rId2"/>
    <p:sldLayoutId id="2147484067" r:id="rId3"/>
    <p:sldLayoutId id="2147484068" r:id="rId4"/>
    <p:sldLayoutId id="2147484069" r:id="rId5"/>
    <p:sldLayoutId id="2147484070" r:id="rId6"/>
    <p:sldLayoutId id="2147484071" r:id="rId7"/>
    <p:sldLayoutId id="2147484072" r:id="rId8"/>
    <p:sldLayoutId id="2147484073" r:id="rId9"/>
    <p:sldLayoutId id="2147484074" r:id="rId10"/>
    <p:sldLayoutId id="2147484075"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09473F8-92CA-79C5-1039-C2E8BCB69C29}"/>
              </a:ext>
            </a:extLst>
          </p:cNvPr>
          <p:cNvSpPr txBox="1"/>
          <p:nvPr/>
        </p:nvSpPr>
        <p:spPr>
          <a:xfrm>
            <a:off x="2422566" y="3247962"/>
            <a:ext cx="6721434" cy="923330"/>
          </a:xfrm>
          <a:prstGeom prst="rect">
            <a:avLst/>
          </a:prstGeom>
          <a:noFill/>
        </p:spPr>
        <p:txBody>
          <a:bodyPr wrap="square">
            <a:spAutoFit/>
          </a:bodyPr>
          <a:lstStyle/>
          <a:p>
            <a:r>
              <a:rPr lang="en-GB" sz="5400" b="1" dirty="0">
                <a:effectLst/>
                <a:latin typeface="Calibri" panose="020F0502020204030204" pitchFamily="34" charset="0"/>
                <a:ea typeface="Calibri" panose="020F0502020204030204" pitchFamily="34" charset="0"/>
              </a:rPr>
              <a:t>Why Join WASH-RAG? </a:t>
            </a:r>
            <a:endParaRPr lang="en-GB" sz="5400" dirty="0"/>
          </a:p>
        </p:txBody>
      </p:sp>
    </p:spTree>
    <p:extLst>
      <p:ext uri="{BB962C8B-B14F-4D97-AF65-F5344CB8AC3E}">
        <p14:creationId xmlns:p14="http://schemas.microsoft.com/office/powerpoint/2010/main" val="2931353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AEB67-615F-7920-9D6B-D1C8A7D15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BB2E7E-02E8-59A0-5493-0ADBAF8AC9B0}"/>
              </a:ext>
            </a:extLst>
          </p:cNvPr>
          <p:cNvSpPr>
            <a:spLocks noGrp="1"/>
          </p:cNvSpPr>
          <p:nvPr>
            <p:ph type="title"/>
          </p:nvPr>
        </p:nvSpPr>
        <p:spPr>
          <a:xfrm>
            <a:off x="2351314" y="808056"/>
            <a:ext cx="8918369" cy="1077229"/>
          </a:xfrm>
        </p:spPr>
        <p:txBody>
          <a:bodyPr>
            <a:noAutofit/>
          </a:bodyPr>
          <a:lstStyle/>
          <a:p>
            <a:pPr lvl="0" algn="ctr"/>
            <a:r>
              <a:rPr lang="en-GB" sz="4400" b="1" dirty="0"/>
              <a:t>Rotary’s Focus on Sustainability</a:t>
            </a:r>
            <a:r>
              <a:rPr lang="en-ZM" sz="4400" dirty="0"/>
              <a:t> </a:t>
            </a:r>
          </a:p>
        </p:txBody>
      </p:sp>
      <p:sp>
        <p:nvSpPr>
          <p:cNvPr id="3" name="Content Placeholder 2">
            <a:extLst>
              <a:ext uri="{FF2B5EF4-FFF2-40B4-BE49-F238E27FC236}">
                <a16:creationId xmlns:a16="http://schemas.microsoft.com/office/drawing/2014/main" id="{0FBA6580-70E1-026B-B759-EFF0B590EFF8}"/>
              </a:ext>
            </a:extLst>
          </p:cNvPr>
          <p:cNvSpPr>
            <a:spLocks noGrp="1"/>
          </p:cNvSpPr>
          <p:nvPr>
            <p:ph idx="1"/>
          </p:nvPr>
        </p:nvSpPr>
        <p:spPr>
          <a:xfrm>
            <a:off x="1596571" y="1698171"/>
            <a:ext cx="9463315" cy="4818743"/>
          </a:xfrm>
        </p:spPr>
        <p:txBody>
          <a:bodyPr>
            <a:noAutofit/>
          </a:bodyPr>
          <a:lstStyle/>
          <a:p>
            <a:r>
              <a:rPr lang="en-ZM" sz="2800" b="1" dirty="0"/>
              <a:t>Emphasises growth that is environmentally sound </a:t>
            </a:r>
          </a:p>
          <a:p>
            <a:pPr marL="6160" indent="0">
              <a:buNone/>
            </a:pPr>
            <a:r>
              <a:rPr lang="en-ZM" sz="2800" b="1" dirty="0"/>
              <a:t>	and socially equitable. </a:t>
            </a:r>
          </a:p>
          <a:p>
            <a:r>
              <a:rPr lang="en-ZM" sz="2800" b="1" dirty="0"/>
              <a:t>This includes: </a:t>
            </a:r>
          </a:p>
          <a:p>
            <a:pPr lvl="1"/>
            <a:r>
              <a:rPr lang="en-ZM" sz="2600" b="1" dirty="0"/>
              <a:t>Promoting innovation</a:t>
            </a:r>
          </a:p>
          <a:p>
            <a:pPr lvl="1"/>
            <a:r>
              <a:rPr lang="en-ZM" sz="2600" b="1" dirty="0"/>
              <a:t>Investing in infrastructure</a:t>
            </a:r>
          </a:p>
          <a:p>
            <a:pPr lvl="1"/>
            <a:r>
              <a:rPr lang="en-ZM" sz="2600" b="1" dirty="0"/>
              <a:t>Creating sustainable jobs </a:t>
            </a:r>
          </a:p>
        </p:txBody>
      </p:sp>
    </p:spTree>
    <p:extLst>
      <p:ext uri="{BB962C8B-B14F-4D97-AF65-F5344CB8AC3E}">
        <p14:creationId xmlns:p14="http://schemas.microsoft.com/office/powerpoint/2010/main" val="560167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31FFC-4D54-C984-9541-C1A0E7C7AD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26BD9-96C7-11F4-93FB-0A02D5EBDC3B}"/>
              </a:ext>
            </a:extLst>
          </p:cNvPr>
          <p:cNvSpPr>
            <a:spLocks noGrp="1"/>
          </p:cNvSpPr>
          <p:nvPr>
            <p:ph type="title"/>
          </p:nvPr>
        </p:nvSpPr>
        <p:spPr>
          <a:xfrm>
            <a:off x="2006930" y="808056"/>
            <a:ext cx="9250878" cy="1077229"/>
          </a:xfrm>
        </p:spPr>
        <p:txBody>
          <a:bodyPr>
            <a:normAutofit/>
          </a:bodyPr>
          <a:lstStyle/>
          <a:p>
            <a:pPr lvl="0" algn="ctr"/>
            <a:r>
              <a:rPr lang="en-GB" sz="4400" b="1" dirty="0"/>
              <a:t>Rotary’s Focus on Sustainability</a:t>
            </a:r>
            <a:r>
              <a:rPr lang="en-ZM" sz="4400" dirty="0"/>
              <a:t> </a:t>
            </a:r>
          </a:p>
        </p:txBody>
      </p:sp>
      <p:sp>
        <p:nvSpPr>
          <p:cNvPr id="3" name="Content Placeholder 2">
            <a:extLst>
              <a:ext uri="{FF2B5EF4-FFF2-40B4-BE49-F238E27FC236}">
                <a16:creationId xmlns:a16="http://schemas.microsoft.com/office/drawing/2014/main" id="{BC863AAA-C5EB-1BDA-301C-2F11844BF142}"/>
              </a:ext>
            </a:extLst>
          </p:cNvPr>
          <p:cNvSpPr>
            <a:spLocks noGrp="1"/>
          </p:cNvSpPr>
          <p:nvPr>
            <p:ph idx="1"/>
          </p:nvPr>
        </p:nvSpPr>
        <p:spPr>
          <a:xfrm>
            <a:off x="1596571" y="1698171"/>
            <a:ext cx="9463315" cy="4818743"/>
          </a:xfrm>
        </p:spPr>
        <p:txBody>
          <a:bodyPr>
            <a:noAutofit/>
          </a:bodyPr>
          <a:lstStyle/>
          <a:p>
            <a:pPr marL="6160" indent="0" algn="ctr">
              <a:buNone/>
            </a:pPr>
            <a:r>
              <a:rPr lang="en-ZM" sz="3600" b="1" dirty="0"/>
              <a:t>It aims to ensure that everyone has access to basic needs and that no one is left behind.</a:t>
            </a:r>
          </a:p>
        </p:txBody>
      </p:sp>
    </p:spTree>
    <p:extLst>
      <p:ext uri="{BB962C8B-B14F-4D97-AF65-F5344CB8AC3E}">
        <p14:creationId xmlns:p14="http://schemas.microsoft.com/office/powerpoint/2010/main" val="2404520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D3F58-FC6A-4D1F-0529-B402235393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3181F9-9B80-9141-2FFE-3B883BDE2C71}"/>
              </a:ext>
            </a:extLst>
          </p:cNvPr>
          <p:cNvSpPr>
            <a:spLocks noGrp="1"/>
          </p:cNvSpPr>
          <p:nvPr>
            <p:ph type="title"/>
          </p:nvPr>
        </p:nvSpPr>
        <p:spPr>
          <a:xfrm>
            <a:off x="1995056" y="808056"/>
            <a:ext cx="9286502" cy="1077229"/>
          </a:xfrm>
        </p:spPr>
        <p:txBody>
          <a:bodyPr>
            <a:normAutofit/>
          </a:bodyPr>
          <a:lstStyle/>
          <a:p>
            <a:pPr lvl="0" algn="ctr"/>
            <a:r>
              <a:rPr lang="en-GB" sz="4400" b="1" dirty="0"/>
              <a:t>Rotary’s Focus on Sustainability</a:t>
            </a:r>
            <a:r>
              <a:rPr lang="en-ZM" sz="4400" dirty="0"/>
              <a:t> </a:t>
            </a:r>
          </a:p>
        </p:txBody>
      </p:sp>
      <p:sp>
        <p:nvSpPr>
          <p:cNvPr id="3" name="Content Placeholder 2">
            <a:extLst>
              <a:ext uri="{FF2B5EF4-FFF2-40B4-BE49-F238E27FC236}">
                <a16:creationId xmlns:a16="http://schemas.microsoft.com/office/drawing/2014/main" id="{A4596EEB-D562-F5F0-1FCF-70E44447435E}"/>
              </a:ext>
            </a:extLst>
          </p:cNvPr>
          <p:cNvSpPr>
            <a:spLocks noGrp="1"/>
          </p:cNvSpPr>
          <p:nvPr>
            <p:ph idx="1"/>
          </p:nvPr>
        </p:nvSpPr>
        <p:spPr>
          <a:xfrm>
            <a:off x="1596571" y="1698171"/>
            <a:ext cx="9463315" cy="4818743"/>
          </a:xfrm>
        </p:spPr>
        <p:txBody>
          <a:bodyPr>
            <a:noAutofit/>
          </a:bodyPr>
          <a:lstStyle/>
          <a:p>
            <a:r>
              <a:rPr lang="en-ZM" sz="3200" b="1" dirty="0"/>
              <a:t>This involves </a:t>
            </a:r>
          </a:p>
          <a:p>
            <a:pPr lvl="1"/>
            <a:r>
              <a:rPr lang="en-ZM" sz="3000" b="1" dirty="0"/>
              <a:t>Protecting natural resources, </a:t>
            </a:r>
          </a:p>
          <a:p>
            <a:pPr lvl="1"/>
            <a:r>
              <a:rPr lang="en-ZM" sz="3000" b="1" dirty="0"/>
              <a:t>Combating climate change, and </a:t>
            </a:r>
          </a:p>
          <a:p>
            <a:pPr lvl="1"/>
            <a:r>
              <a:rPr lang="en-ZM" sz="3000" b="1" dirty="0"/>
              <a:t>Ensuring the long-term health of ecosystems</a:t>
            </a:r>
          </a:p>
        </p:txBody>
      </p:sp>
    </p:spTree>
    <p:extLst>
      <p:ext uri="{BB962C8B-B14F-4D97-AF65-F5344CB8AC3E}">
        <p14:creationId xmlns:p14="http://schemas.microsoft.com/office/powerpoint/2010/main" val="614721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2E9DC-58C2-C703-3AD6-49F85EB2E3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E314FF-BD0B-F7E2-ACF5-8D19528B0843}"/>
              </a:ext>
            </a:extLst>
          </p:cNvPr>
          <p:cNvSpPr>
            <a:spLocks noGrp="1"/>
          </p:cNvSpPr>
          <p:nvPr>
            <p:ph type="title"/>
          </p:nvPr>
        </p:nvSpPr>
        <p:spPr>
          <a:xfrm>
            <a:off x="2172425" y="808056"/>
            <a:ext cx="7958331" cy="1077229"/>
          </a:xfrm>
        </p:spPr>
        <p:txBody>
          <a:bodyPr>
            <a:normAutofit/>
          </a:bodyPr>
          <a:lstStyle/>
          <a:p>
            <a:pPr lvl="0" algn="ctr"/>
            <a:r>
              <a:rPr lang="en-US" sz="5400" b="1" dirty="0"/>
              <a:t>It All Starts With Water</a:t>
            </a:r>
            <a:endParaRPr lang="en-ZM" sz="5400" dirty="0"/>
          </a:p>
        </p:txBody>
      </p:sp>
      <p:sp>
        <p:nvSpPr>
          <p:cNvPr id="3" name="Content Placeholder 2">
            <a:extLst>
              <a:ext uri="{FF2B5EF4-FFF2-40B4-BE49-F238E27FC236}">
                <a16:creationId xmlns:a16="http://schemas.microsoft.com/office/drawing/2014/main" id="{BB1E3E32-0DC3-9E3D-0398-F0C760DD9D52}"/>
              </a:ext>
            </a:extLst>
          </p:cNvPr>
          <p:cNvSpPr>
            <a:spLocks noGrp="1"/>
          </p:cNvSpPr>
          <p:nvPr>
            <p:ph idx="1"/>
          </p:nvPr>
        </p:nvSpPr>
        <p:spPr>
          <a:xfrm>
            <a:off x="1596571" y="1698171"/>
            <a:ext cx="9463315" cy="4818743"/>
          </a:xfrm>
        </p:spPr>
        <p:txBody>
          <a:bodyPr>
            <a:noAutofit/>
          </a:bodyPr>
          <a:lstStyle/>
          <a:p>
            <a:pPr marL="6160" indent="0" algn="ctr">
              <a:buNone/>
            </a:pPr>
            <a:r>
              <a:rPr lang="en-GB" sz="3600" b="1" dirty="0"/>
              <a:t>Rotary members are working harder than ever to provide clean water, safe sanitation, and proper hygiene in schools, health centres, and rural homes. </a:t>
            </a:r>
            <a:endParaRPr lang="en-ZM" sz="3600" b="1" dirty="0"/>
          </a:p>
        </p:txBody>
      </p:sp>
    </p:spTree>
    <p:extLst>
      <p:ext uri="{BB962C8B-B14F-4D97-AF65-F5344CB8AC3E}">
        <p14:creationId xmlns:p14="http://schemas.microsoft.com/office/powerpoint/2010/main" val="1184328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0E094-348A-3523-CA63-D240AD1084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A1EA66-F8C5-5477-58D0-3DEA961B2148}"/>
              </a:ext>
            </a:extLst>
          </p:cNvPr>
          <p:cNvSpPr>
            <a:spLocks noGrp="1"/>
          </p:cNvSpPr>
          <p:nvPr>
            <p:ph type="title"/>
          </p:nvPr>
        </p:nvSpPr>
        <p:spPr>
          <a:xfrm>
            <a:off x="2148675" y="808056"/>
            <a:ext cx="7958331" cy="1077229"/>
          </a:xfrm>
        </p:spPr>
        <p:txBody>
          <a:bodyPr>
            <a:normAutofit/>
          </a:bodyPr>
          <a:lstStyle/>
          <a:p>
            <a:pPr lvl="0" algn="ctr"/>
            <a:r>
              <a:rPr lang="en-US" sz="5400" b="1" dirty="0"/>
              <a:t>It All Starts With Water</a:t>
            </a:r>
            <a:endParaRPr lang="en-ZM" sz="5400" dirty="0"/>
          </a:p>
        </p:txBody>
      </p:sp>
      <p:sp>
        <p:nvSpPr>
          <p:cNvPr id="3" name="Content Placeholder 2">
            <a:extLst>
              <a:ext uri="{FF2B5EF4-FFF2-40B4-BE49-F238E27FC236}">
                <a16:creationId xmlns:a16="http://schemas.microsoft.com/office/drawing/2014/main" id="{99CAB9D2-E539-0585-8307-E679BDFF27A6}"/>
              </a:ext>
            </a:extLst>
          </p:cNvPr>
          <p:cNvSpPr>
            <a:spLocks noGrp="1"/>
          </p:cNvSpPr>
          <p:nvPr>
            <p:ph idx="1"/>
          </p:nvPr>
        </p:nvSpPr>
        <p:spPr>
          <a:xfrm>
            <a:off x="1596571" y="1698171"/>
            <a:ext cx="9463315" cy="4144489"/>
          </a:xfrm>
        </p:spPr>
        <p:txBody>
          <a:bodyPr>
            <a:noAutofit/>
          </a:bodyPr>
          <a:lstStyle/>
          <a:p>
            <a:pPr marL="6160" indent="0" algn="ctr">
              <a:buNone/>
            </a:pPr>
            <a:r>
              <a:rPr lang="en-GB" sz="3600" b="1" dirty="0"/>
              <a:t>We don’t see much publicity about most of these projects because many of them are off the “beaten path”</a:t>
            </a:r>
            <a:endParaRPr lang="en-ZM" sz="3600" b="1" dirty="0"/>
          </a:p>
        </p:txBody>
      </p:sp>
    </p:spTree>
    <p:extLst>
      <p:ext uri="{BB962C8B-B14F-4D97-AF65-F5344CB8AC3E}">
        <p14:creationId xmlns:p14="http://schemas.microsoft.com/office/powerpoint/2010/main" val="2925425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DFA55-3440-2FD7-5181-D881804589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C84C43-3B1B-64A6-0B5B-00C52D3C30BE}"/>
              </a:ext>
            </a:extLst>
          </p:cNvPr>
          <p:cNvSpPr>
            <a:spLocks noGrp="1"/>
          </p:cNvSpPr>
          <p:nvPr>
            <p:ph type="title"/>
          </p:nvPr>
        </p:nvSpPr>
        <p:spPr>
          <a:xfrm>
            <a:off x="2219925" y="808056"/>
            <a:ext cx="8569507" cy="1077229"/>
          </a:xfrm>
        </p:spPr>
        <p:txBody>
          <a:bodyPr>
            <a:noAutofit/>
          </a:bodyPr>
          <a:lstStyle/>
          <a:p>
            <a:pPr lvl="0" algn="ctr"/>
            <a:r>
              <a:rPr lang="en-US" sz="4400" b="1" dirty="0"/>
              <a:t>Rotary’s Seven Areas of Focus</a:t>
            </a:r>
            <a:endParaRPr lang="en-ZM" sz="4400" dirty="0"/>
          </a:p>
        </p:txBody>
      </p:sp>
      <p:pic>
        <p:nvPicPr>
          <p:cNvPr id="13" name="Content Placeholder 12">
            <a:extLst>
              <a:ext uri="{FF2B5EF4-FFF2-40B4-BE49-F238E27FC236}">
                <a16:creationId xmlns:a16="http://schemas.microsoft.com/office/drawing/2014/main" id="{B1F4228E-785C-0198-DB14-E4474B20CC6C}"/>
              </a:ext>
            </a:extLst>
          </p:cNvPr>
          <p:cNvPicPr>
            <a:picLocks noGrp="1" noChangeAspect="1"/>
          </p:cNvPicPr>
          <p:nvPr>
            <p:ph idx="1"/>
          </p:nvPr>
        </p:nvPicPr>
        <p:blipFill>
          <a:blip r:embed="rId3"/>
          <a:stretch>
            <a:fillRect/>
          </a:stretch>
        </p:blipFill>
        <p:spPr>
          <a:xfrm>
            <a:off x="1291422" y="2052619"/>
            <a:ext cx="3872408" cy="3997325"/>
          </a:xfrm>
        </p:spPr>
      </p:pic>
      <p:sp>
        <p:nvSpPr>
          <p:cNvPr id="14" name="TextBox 13">
            <a:extLst>
              <a:ext uri="{FF2B5EF4-FFF2-40B4-BE49-F238E27FC236}">
                <a16:creationId xmlns:a16="http://schemas.microsoft.com/office/drawing/2014/main" id="{121D93D8-8B07-9A7F-A0C9-D13B02466DD3}"/>
              </a:ext>
            </a:extLst>
          </p:cNvPr>
          <p:cNvSpPr txBox="1"/>
          <p:nvPr/>
        </p:nvSpPr>
        <p:spPr>
          <a:xfrm>
            <a:off x="5332021" y="3051959"/>
            <a:ext cx="5849294" cy="1354217"/>
          </a:xfrm>
          <a:prstGeom prst="rect">
            <a:avLst/>
          </a:prstGeom>
          <a:noFill/>
        </p:spPr>
        <p:txBody>
          <a:bodyPr wrap="none" rtlCol="0">
            <a:spAutoFit/>
          </a:bodyPr>
          <a:lstStyle/>
          <a:p>
            <a:pPr algn="ctr"/>
            <a:r>
              <a:rPr lang="en-GB" sz="3200" b="1" dirty="0"/>
              <a:t>Without clean water sources </a:t>
            </a:r>
          </a:p>
          <a:p>
            <a:pPr algn="ctr"/>
            <a:r>
              <a:rPr lang="en-GB" sz="3200" b="1" dirty="0"/>
              <a:t>none of this is possible!</a:t>
            </a:r>
            <a:endParaRPr lang="en-ZM" sz="3200" b="1" dirty="0"/>
          </a:p>
          <a:p>
            <a:pPr algn="ctr"/>
            <a:endParaRPr lang="en-GB" b="1" dirty="0"/>
          </a:p>
        </p:txBody>
      </p:sp>
    </p:spTree>
    <p:extLst>
      <p:ext uri="{BB962C8B-B14F-4D97-AF65-F5344CB8AC3E}">
        <p14:creationId xmlns:p14="http://schemas.microsoft.com/office/powerpoint/2010/main" val="3495344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E542B-FA3D-C828-2E8F-3BD05B86C5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DA7E2-E3D8-6850-F84B-7D9C502101E3}"/>
              </a:ext>
            </a:extLst>
          </p:cNvPr>
          <p:cNvSpPr>
            <a:spLocks noGrp="1"/>
          </p:cNvSpPr>
          <p:nvPr>
            <p:ph type="title"/>
          </p:nvPr>
        </p:nvSpPr>
        <p:spPr/>
        <p:txBody>
          <a:bodyPr>
            <a:normAutofit/>
          </a:bodyPr>
          <a:lstStyle/>
          <a:p>
            <a:pPr lvl="0" algn="ctr"/>
            <a:r>
              <a:rPr lang="en-US" sz="5400" b="1" dirty="0"/>
              <a:t>What Can I Do?</a:t>
            </a:r>
            <a:endParaRPr lang="en-ZM" sz="5400" dirty="0"/>
          </a:p>
        </p:txBody>
      </p:sp>
      <p:sp>
        <p:nvSpPr>
          <p:cNvPr id="4" name="Content Placeholder 3">
            <a:extLst>
              <a:ext uri="{FF2B5EF4-FFF2-40B4-BE49-F238E27FC236}">
                <a16:creationId xmlns:a16="http://schemas.microsoft.com/office/drawing/2014/main" id="{C87E1C99-A644-75CF-2EF6-E2FFCDDB062B}"/>
              </a:ext>
            </a:extLst>
          </p:cNvPr>
          <p:cNvSpPr>
            <a:spLocks noGrp="1"/>
          </p:cNvSpPr>
          <p:nvPr>
            <p:ph idx="1"/>
          </p:nvPr>
        </p:nvSpPr>
        <p:spPr>
          <a:xfrm>
            <a:off x="2766952" y="2052116"/>
            <a:ext cx="8443354" cy="3997828"/>
          </a:xfrm>
        </p:spPr>
        <p:txBody>
          <a:bodyPr>
            <a:normAutofit fontScale="92500" lnSpcReduction="20000"/>
          </a:bodyPr>
          <a:lstStyle/>
          <a:p>
            <a:r>
              <a:rPr lang="en-GB" sz="3200" b="1" dirty="0"/>
              <a:t>If you haven’t already, join the WASH Rotary Action Group at wash-</a:t>
            </a:r>
            <a:r>
              <a:rPr lang="en-GB" sz="3200" b="1" dirty="0" err="1"/>
              <a:t>rag.org</a:t>
            </a:r>
            <a:endParaRPr lang="en-GB" sz="3200" b="1" dirty="0"/>
          </a:p>
          <a:p>
            <a:pPr lvl="1"/>
            <a:r>
              <a:rPr lang="en-GB" sz="3000" b="1" dirty="0"/>
              <a:t>Learn about the WASH Ambassador program</a:t>
            </a:r>
          </a:p>
          <a:p>
            <a:pPr lvl="1"/>
            <a:r>
              <a:rPr lang="en-GB" sz="3000" b="1" dirty="0"/>
              <a:t>Learn about Professional Services team </a:t>
            </a:r>
          </a:p>
          <a:p>
            <a:pPr lvl="1"/>
            <a:r>
              <a:rPr lang="en-GB" sz="3000" b="1" dirty="0"/>
              <a:t>They review WASH Global Grants</a:t>
            </a:r>
          </a:p>
          <a:p>
            <a:pPr lvl="1"/>
            <a:r>
              <a:rPr lang="en-GB" sz="3000" b="1" dirty="0"/>
              <a:t>Learn about the many resources available</a:t>
            </a:r>
            <a:endParaRPr lang="en-ZM" sz="3000" b="1" dirty="0"/>
          </a:p>
          <a:p>
            <a:endParaRPr lang="en-GB" b="1" dirty="0"/>
          </a:p>
        </p:txBody>
      </p:sp>
    </p:spTree>
    <p:extLst>
      <p:ext uri="{BB962C8B-B14F-4D97-AF65-F5344CB8AC3E}">
        <p14:creationId xmlns:p14="http://schemas.microsoft.com/office/powerpoint/2010/main" val="1717037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3CE59-8209-3E22-9818-17F61123F4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1818B7-66C2-DDB3-C58D-5602DFF114D8}"/>
              </a:ext>
            </a:extLst>
          </p:cNvPr>
          <p:cNvSpPr>
            <a:spLocks noGrp="1"/>
          </p:cNvSpPr>
          <p:nvPr>
            <p:ph type="title"/>
          </p:nvPr>
        </p:nvSpPr>
        <p:spPr>
          <a:xfrm>
            <a:off x="1971305" y="891183"/>
            <a:ext cx="7958331" cy="1077229"/>
          </a:xfrm>
        </p:spPr>
        <p:txBody>
          <a:bodyPr>
            <a:normAutofit/>
          </a:bodyPr>
          <a:lstStyle/>
          <a:p>
            <a:pPr algn="ctr"/>
            <a:r>
              <a:rPr lang="en-GB" sz="5400" b="1" i="1" dirty="0">
                <a:latin typeface="Calibri" panose="020F0502020204030204" pitchFamily="34" charset="0"/>
                <a:ea typeface="Calibri" panose="020F0502020204030204" pitchFamily="34" charset="0"/>
              </a:rPr>
              <a:t>Why Join WASH-RAG? </a:t>
            </a:r>
            <a:endParaRPr lang="en-GB" sz="5400" i="1" dirty="0"/>
          </a:p>
        </p:txBody>
      </p:sp>
      <p:sp>
        <p:nvSpPr>
          <p:cNvPr id="4" name="Content Placeholder 3">
            <a:extLst>
              <a:ext uri="{FF2B5EF4-FFF2-40B4-BE49-F238E27FC236}">
                <a16:creationId xmlns:a16="http://schemas.microsoft.com/office/drawing/2014/main" id="{254F4729-5ED4-7458-C5DA-B05B4AFC4BF6}"/>
              </a:ext>
            </a:extLst>
          </p:cNvPr>
          <p:cNvSpPr>
            <a:spLocks noGrp="1"/>
          </p:cNvSpPr>
          <p:nvPr>
            <p:ph idx="1"/>
          </p:nvPr>
        </p:nvSpPr>
        <p:spPr>
          <a:xfrm>
            <a:off x="1971305" y="2052116"/>
            <a:ext cx="8443354" cy="3997828"/>
          </a:xfrm>
        </p:spPr>
        <p:txBody>
          <a:bodyPr>
            <a:normAutofit/>
          </a:bodyPr>
          <a:lstStyle/>
          <a:p>
            <a:pPr marL="6160" indent="0" algn="ctr">
              <a:buNone/>
            </a:pPr>
            <a:r>
              <a:rPr lang="en-GB" sz="3200" b="1" dirty="0"/>
              <a:t>Because YOU can make a difference as we</a:t>
            </a:r>
          </a:p>
          <a:p>
            <a:pPr marL="6160" indent="0" algn="ctr">
              <a:buNone/>
            </a:pPr>
            <a:r>
              <a:rPr lang="en-GB" sz="5400" b="1" i="1" dirty="0"/>
              <a:t>Unite For Good!</a:t>
            </a:r>
          </a:p>
          <a:p>
            <a:pPr marL="6160" indent="0" algn="ctr">
              <a:buNone/>
            </a:pPr>
            <a:r>
              <a:rPr lang="en-GB" sz="4000" b="1" dirty="0"/>
              <a:t>wash-</a:t>
            </a:r>
            <a:r>
              <a:rPr lang="en-GB" sz="4000" b="1" dirty="0" err="1"/>
              <a:t>rag.org</a:t>
            </a:r>
            <a:endParaRPr lang="en-GB" sz="4000" b="1" dirty="0"/>
          </a:p>
        </p:txBody>
      </p:sp>
    </p:spTree>
    <p:extLst>
      <p:ext uri="{BB962C8B-B14F-4D97-AF65-F5344CB8AC3E}">
        <p14:creationId xmlns:p14="http://schemas.microsoft.com/office/powerpoint/2010/main" val="3829283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1FB50-BB19-6332-30AC-5AB2732F0E9C}"/>
              </a:ext>
            </a:extLst>
          </p:cNvPr>
          <p:cNvSpPr>
            <a:spLocks noGrp="1"/>
          </p:cNvSpPr>
          <p:nvPr>
            <p:ph type="title"/>
          </p:nvPr>
        </p:nvSpPr>
        <p:spPr/>
        <p:txBody>
          <a:bodyPr>
            <a:normAutofit/>
          </a:bodyPr>
          <a:lstStyle/>
          <a:p>
            <a:pPr algn="ctr"/>
            <a:r>
              <a:rPr lang="en-GB" sz="5400" b="1" dirty="0"/>
              <a:t>Direct Impact</a:t>
            </a:r>
          </a:p>
        </p:txBody>
      </p:sp>
      <p:sp>
        <p:nvSpPr>
          <p:cNvPr id="3" name="Content Placeholder 2">
            <a:extLst>
              <a:ext uri="{FF2B5EF4-FFF2-40B4-BE49-F238E27FC236}">
                <a16:creationId xmlns:a16="http://schemas.microsoft.com/office/drawing/2014/main" id="{72D10633-7088-7868-C175-6D0B24A653DB}"/>
              </a:ext>
            </a:extLst>
          </p:cNvPr>
          <p:cNvSpPr>
            <a:spLocks noGrp="1"/>
          </p:cNvSpPr>
          <p:nvPr>
            <p:ph idx="1"/>
          </p:nvPr>
        </p:nvSpPr>
        <p:spPr>
          <a:xfrm>
            <a:off x="1669143" y="2052116"/>
            <a:ext cx="9274628" cy="3997828"/>
          </a:xfrm>
        </p:spPr>
        <p:txBody>
          <a:bodyPr>
            <a:noAutofit/>
          </a:bodyPr>
          <a:lstStyle/>
          <a:p>
            <a:r>
              <a:rPr lang="en-ZM" sz="3200" b="1" dirty="0"/>
              <a:t>You can </a:t>
            </a:r>
            <a:r>
              <a:rPr lang="en-ZM" sz="3200" b="1" i="1" u="sng" dirty="0"/>
              <a:t>directly participate </a:t>
            </a:r>
            <a:r>
              <a:rPr lang="en-ZM" sz="3200" b="1" dirty="0"/>
              <a:t>in projects </a:t>
            </a:r>
          </a:p>
          <a:p>
            <a:pPr lvl="1"/>
            <a:r>
              <a:rPr lang="en-ZM" sz="2800" b="1" dirty="0"/>
              <a:t>Improving access to clean water and sanitation</a:t>
            </a:r>
          </a:p>
          <a:p>
            <a:pPr lvl="1"/>
            <a:r>
              <a:rPr lang="en-ZM" sz="2800" b="1" dirty="0"/>
              <a:t>Significantly impact health and quality of life in underserved areas.</a:t>
            </a:r>
          </a:p>
        </p:txBody>
      </p:sp>
    </p:spTree>
    <p:extLst>
      <p:ext uri="{BB962C8B-B14F-4D97-AF65-F5344CB8AC3E}">
        <p14:creationId xmlns:p14="http://schemas.microsoft.com/office/powerpoint/2010/main" val="968704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BD734-DF95-CFDA-C478-D0CF17A4D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B6F4BA-4FD0-7CDD-6088-8BA76C3E3329}"/>
              </a:ext>
            </a:extLst>
          </p:cNvPr>
          <p:cNvSpPr>
            <a:spLocks noGrp="1"/>
          </p:cNvSpPr>
          <p:nvPr>
            <p:ph type="title"/>
          </p:nvPr>
        </p:nvSpPr>
        <p:spPr/>
        <p:txBody>
          <a:bodyPr>
            <a:normAutofit/>
          </a:bodyPr>
          <a:lstStyle/>
          <a:p>
            <a:pPr algn="ctr"/>
            <a:r>
              <a:rPr lang="en-GB" sz="5400" b="1" dirty="0"/>
              <a:t>Direct Impact</a:t>
            </a:r>
          </a:p>
        </p:txBody>
      </p:sp>
      <p:sp>
        <p:nvSpPr>
          <p:cNvPr id="3" name="Content Placeholder 2">
            <a:extLst>
              <a:ext uri="{FF2B5EF4-FFF2-40B4-BE49-F238E27FC236}">
                <a16:creationId xmlns:a16="http://schemas.microsoft.com/office/drawing/2014/main" id="{E9ADD447-BB09-AFEA-A6A3-40A437FCBB3A}"/>
              </a:ext>
            </a:extLst>
          </p:cNvPr>
          <p:cNvSpPr>
            <a:spLocks noGrp="1"/>
          </p:cNvSpPr>
          <p:nvPr>
            <p:ph idx="1"/>
          </p:nvPr>
        </p:nvSpPr>
        <p:spPr>
          <a:xfrm>
            <a:off x="1669143" y="2052116"/>
            <a:ext cx="9274628" cy="3997828"/>
          </a:xfrm>
        </p:spPr>
        <p:txBody>
          <a:bodyPr>
            <a:noAutofit/>
          </a:bodyPr>
          <a:lstStyle/>
          <a:p>
            <a:r>
              <a:rPr lang="en-GB" sz="3200" b="1" dirty="0"/>
              <a:t>Have an immediate, tangible effect </a:t>
            </a:r>
          </a:p>
          <a:p>
            <a:pPr lvl="1"/>
            <a:r>
              <a:rPr lang="en-GB" sz="2800" b="1" dirty="0"/>
              <a:t>An action, event, or policy</a:t>
            </a:r>
          </a:p>
          <a:p>
            <a:pPr lvl="1"/>
            <a:r>
              <a:rPr lang="en-GB" sz="2800" b="1" dirty="0"/>
              <a:t>Affecting people, environments, or economies</a:t>
            </a:r>
            <a:r>
              <a:rPr lang="en-ZM" sz="2800" b="1" dirty="0"/>
              <a:t> </a:t>
            </a:r>
          </a:p>
        </p:txBody>
      </p:sp>
    </p:spTree>
    <p:extLst>
      <p:ext uri="{BB962C8B-B14F-4D97-AF65-F5344CB8AC3E}">
        <p14:creationId xmlns:p14="http://schemas.microsoft.com/office/powerpoint/2010/main" val="3034611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A1A2D-E909-96B3-B2DA-5D32B838CE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4C0D45-DC73-B776-1F47-0A9BCBD985AB}"/>
              </a:ext>
            </a:extLst>
          </p:cNvPr>
          <p:cNvSpPr>
            <a:spLocks noGrp="1"/>
          </p:cNvSpPr>
          <p:nvPr>
            <p:ph type="title"/>
          </p:nvPr>
        </p:nvSpPr>
        <p:spPr/>
        <p:txBody>
          <a:bodyPr>
            <a:normAutofit/>
          </a:bodyPr>
          <a:lstStyle/>
          <a:p>
            <a:pPr algn="ctr"/>
            <a:r>
              <a:rPr lang="en-GB" sz="5400" b="1" dirty="0"/>
              <a:t>Direct Impact</a:t>
            </a:r>
          </a:p>
        </p:txBody>
      </p:sp>
      <p:sp>
        <p:nvSpPr>
          <p:cNvPr id="3" name="Content Placeholder 2">
            <a:extLst>
              <a:ext uri="{FF2B5EF4-FFF2-40B4-BE49-F238E27FC236}">
                <a16:creationId xmlns:a16="http://schemas.microsoft.com/office/drawing/2014/main" id="{44D196B0-AC43-AF6E-DD3C-186CC5C068BA}"/>
              </a:ext>
            </a:extLst>
          </p:cNvPr>
          <p:cNvSpPr>
            <a:spLocks noGrp="1"/>
          </p:cNvSpPr>
          <p:nvPr>
            <p:ph idx="1"/>
          </p:nvPr>
        </p:nvSpPr>
        <p:spPr>
          <a:xfrm>
            <a:off x="1669143" y="2052116"/>
            <a:ext cx="9274628" cy="3997828"/>
          </a:xfrm>
        </p:spPr>
        <p:txBody>
          <a:bodyPr>
            <a:noAutofit/>
          </a:bodyPr>
          <a:lstStyle/>
          <a:p>
            <a:pPr marL="6160" indent="0" algn="ctr">
              <a:buNone/>
            </a:pPr>
            <a:r>
              <a:rPr lang="en-ZM" sz="3200" b="1" dirty="0"/>
              <a:t>It's the force or action of one thing directly on another, often described as sudden and powerful.</a:t>
            </a:r>
          </a:p>
        </p:txBody>
      </p:sp>
    </p:spTree>
    <p:extLst>
      <p:ext uri="{BB962C8B-B14F-4D97-AF65-F5344CB8AC3E}">
        <p14:creationId xmlns:p14="http://schemas.microsoft.com/office/powerpoint/2010/main" val="362896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7DAD1-9E83-C7A0-5FAF-900B1C418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B64C25-BD74-91CE-83C2-2CDD5358B812}"/>
              </a:ext>
            </a:extLst>
          </p:cNvPr>
          <p:cNvSpPr>
            <a:spLocks noGrp="1"/>
          </p:cNvSpPr>
          <p:nvPr>
            <p:ph type="title"/>
          </p:nvPr>
        </p:nvSpPr>
        <p:spPr/>
        <p:txBody>
          <a:bodyPr>
            <a:normAutofit/>
          </a:bodyPr>
          <a:lstStyle/>
          <a:p>
            <a:pPr lvl="0"/>
            <a:r>
              <a:rPr lang="en-ZM" b="1" dirty="0"/>
              <a:t>Specialised Knowledge and Expertise</a:t>
            </a:r>
            <a:endParaRPr lang="en-ZM" dirty="0"/>
          </a:p>
        </p:txBody>
      </p:sp>
      <p:sp>
        <p:nvSpPr>
          <p:cNvPr id="3" name="Content Placeholder 2">
            <a:extLst>
              <a:ext uri="{FF2B5EF4-FFF2-40B4-BE49-F238E27FC236}">
                <a16:creationId xmlns:a16="http://schemas.microsoft.com/office/drawing/2014/main" id="{0FCEDAF0-103B-725C-F601-D3B19D4404F5}"/>
              </a:ext>
            </a:extLst>
          </p:cNvPr>
          <p:cNvSpPr>
            <a:spLocks noGrp="1"/>
          </p:cNvSpPr>
          <p:nvPr>
            <p:ph idx="1"/>
          </p:nvPr>
        </p:nvSpPr>
        <p:spPr>
          <a:xfrm>
            <a:off x="1669143" y="2052116"/>
            <a:ext cx="9274628" cy="3997828"/>
          </a:xfrm>
        </p:spPr>
        <p:txBody>
          <a:bodyPr>
            <a:noAutofit/>
          </a:bodyPr>
          <a:lstStyle/>
          <a:p>
            <a:r>
              <a:rPr lang="en-ZM" sz="3200" b="1" dirty="0"/>
              <a:t>Membership</a:t>
            </a:r>
            <a:r>
              <a:rPr lang="en-ZM" b="1" dirty="0"/>
              <a:t> </a:t>
            </a:r>
          </a:p>
          <a:p>
            <a:pPr lvl="1"/>
            <a:r>
              <a:rPr lang="en-ZM" sz="2800" b="1" dirty="0"/>
              <a:t>Allows connection with other Rotarians passionate about WASH issues, </a:t>
            </a:r>
          </a:p>
          <a:p>
            <a:pPr lvl="1"/>
            <a:r>
              <a:rPr lang="en-ZM" sz="2800" b="1" dirty="0"/>
              <a:t>Providing opportunities to share knowledge, </a:t>
            </a:r>
          </a:p>
          <a:p>
            <a:pPr lvl="1"/>
            <a:r>
              <a:rPr lang="en-ZM" sz="2800" b="1" dirty="0"/>
              <a:t>Learn from experts and collaborate on effective solutions.</a:t>
            </a:r>
          </a:p>
        </p:txBody>
      </p:sp>
    </p:spTree>
    <p:extLst>
      <p:ext uri="{BB962C8B-B14F-4D97-AF65-F5344CB8AC3E}">
        <p14:creationId xmlns:p14="http://schemas.microsoft.com/office/powerpoint/2010/main" val="3081197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5D39C6-B76F-91BF-7EAE-310C8EB88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87059E-FE4A-E2B3-4F33-94A7B58CEC34}"/>
              </a:ext>
            </a:extLst>
          </p:cNvPr>
          <p:cNvSpPr>
            <a:spLocks noGrp="1"/>
          </p:cNvSpPr>
          <p:nvPr>
            <p:ph type="title"/>
          </p:nvPr>
        </p:nvSpPr>
        <p:spPr/>
        <p:txBody>
          <a:bodyPr>
            <a:normAutofit/>
          </a:bodyPr>
          <a:lstStyle/>
          <a:p>
            <a:pPr lvl="0" algn="ctr"/>
            <a:r>
              <a:rPr lang="en-ZM" sz="5400" b="1" dirty="0"/>
              <a:t>Global network</a:t>
            </a:r>
            <a:endParaRPr lang="en-ZM" sz="5400" dirty="0"/>
          </a:p>
        </p:txBody>
      </p:sp>
      <p:sp>
        <p:nvSpPr>
          <p:cNvPr id="3" name="Content Placeholder 2">
            <a:extLst>
              <a:ext uri="{FF2B5EF4-FFF2-40B4-BE49-F238E27FC236}">
                <a16:creationId xmlns:a16="http://schemas.microsoft.com/office/drawing/2014/main" id="{06B61641-FFD0-442C-F790-796EF3001451}"/>
              </a:ext>
            </a:extLst>
          </p:cNvPr>
          <p:cNvSpPr>
            <a:spLocks noGrp="1"/>
          </p:cNvSpPr>
          <p:nvPr>
            <p:ph idx="1"/>
          </p:nvPr>
        </p:nvSpPr>
        <p:spPr>
          <a:xfrm>
            <a:off x="1596571" y="2052116"/>
            <a:ext cx="9463315" cy="3997828"/>
          </a:xfrm>
        </p:spPr>
        <p:txBody>
          <a:bodyPr>
            <a:noAutofit/>
          </a:bodyPr>
          <a:lstStyle/>
          <a:p>
            <a:r>
              <a:rPr lang="en-ZM" sz="3200" b="1" dirty="0"/>
              <a:t>Gives access to a global network of Rotarians </a:t>
            </a:r>
          </a:p>
          <a:p>
            <a:pPr lvl="1"/>
            <a:r>
              <a:rPr lang="en-GB" sz="2400" b="1" dirty="0"/>
              <a:t>A</a:t>
            </a:r>
            <a:r>
              <a:rPr lang="en-ZM" sz="2400" b="1" dirty="0"/>
              <a:t>llows you to connect with people from diverse backgrounds</a:t>
            </a:r>
          </a:p>
          <a:p>
            <a:pPr lvl="1"/>
            <a:r>
              <a:rPr lang="en-ZM" sz="2400" b="1" dirty="0"/>
              <a:t>Contribute to international initiatives</a:t>
            </a:r>
          </a:p>
          <a:p>
            <a:pPr lvl="1"/>
            <a:r>
              <a:rPr lang="en-ZM" sz="2400" b="1" dirty="0"/>
              <a:t>Share your own knowledge and experiences with others</a:t>
            </a:r>
          </a:p>
          <a:p>
            <a:pPr lvl="1"/>
            <a:r>
              <a:rPr lang="en-ZM" sz="2400" b="1" dirty="0"/>
              <a:t>Contribute to a broader understanding and improvement of WASH practices.</a:t>
            </a:r>
          </a:p>
        </p:txBody>
      </p:sp>
    </p:spTree>
    <p:extLst>
      <p:ext uri="{BB962C8B-B14F-4D97-AF65-F5344CB8AC3E}">
        <p14:creationId xmlns:p14="http://schemas.microsoft.com/office/powerpoint/2010/main" val="1954736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5E730-43B5-2E3E-4F5A-671BBD2EFA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B0CBAC-0242-143F-5951-5CCAB4518F35}"/>
              </a:ext>
            </a:extLst>
          </p:cNvPr>
          <p:cNvSpPr>
            <a:spLocks noGrp="1"/>
          </p:cNvSpPr>
          <p:nvPr>
            <p:ph type="title"/>
          </p:nvPr>
        </p:nvSpPr>
        <p:spPr/>
        <p:txBody>
          <a:bodyPr>
            <a:normAutofit/>
          </a:bodyPr>
          <a:lstStyle/>
          <a:p>
            <a:pPr lvl="0" algn="ctr"/>
            <a:r>
              <a:rPr lang="en-GB" sz="5400" b="1" dirty="0"/>
              <a:t>Project Opportunities</a:t>
            </a:r>
            <a:r>
              <a:rPr lang="en-ZM" sz="5400" dirty="0"/>
              <a:t> </a:t>
            </a:r>
          </a:p>
        </p:txBody>
      </p:sp>
      <p:sp>
        <p:nvSpPr>
          <p:cNvPr id="3" name="Content Placeholder 2">
            <a:extLst>
              <a:ext uri="{FF2B5EF4-FFF2-40B4-BE49-F238E27FC236}">
                <a16:creationId xmlns:a16="http://schemas.microsoft.com/office/drawing/2014/main" id="{42A83BBC-E703-4AAD-611B-B5191C0C199E}"/>
              </a:ext>
            </a:extLst>
          </p:cNvPr>
          <p:cNvSpPr>
            <a:spLocks noGrp="1"/>
          </p:cNvSpPr>
          <p:nvPr>
            <p:ph idx="1"/>
          </p:nvPr>
        </p:nvSpPr>
        <p:spPr>
          <a:xfrm>
            <a:off x="1596571" y="2052116"/>
            <a:ext cx="9463315" cy="3997828"/>
          </a:xfrm>
        </p:spPr>
        <p:txBody>
          <a:bodyPr>
            <a:noAutofit/>
          </a:bodyPr>
          <a:lstStyle/>
          <a:p>
            <a:r>
              <a:rPr lang="en-ZM" sz="3200" b="1" dirty="0"/>
              <a:t>Participate in a variety of WASH projects</a:t>
            </a:r>
          </a:p>
          <a:p>
            <a:pPr lvl="1"/>
            <a:r>
              <a:rPr lang="en-ZM" sz="2600" b="1" dirty="0"/>
              <a:t>From building toilets and water treatment systems</a:t>
            </a:r>
          </a:p>
          <a:p>
            <a:pPr lvl="1"/>
            <a:r>
              <a:rPr lang="en-ZM" sz="2600" b="1" dirty="0"/>
              <a:t>Promote hygiene education</a:t>
            </a:r>
          </a:p>
          <a:p>
            <a:pPr lvl="1"/>
            <a:r>
              <a:rPr lang="en-ZM" sz="2600" b="1" dirty="0"/>
              <a:t>Depending on your interests and skills</a:t>
            </a:r>
          </a:p>
        </p:txBody>
      </p:sp>
    </p:spTree>
    <p:extLst>
      <p:ext uri="{BB962C8B-B14F-4D97-AF65-F5344CB8AC3E}">
        <p14:creationId xmlns:p14="http://schemas.microsoft.com/office/powerpoint/2010/main" val="406100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DD02F-3F79-DA3F-2E19-0D42D9B45E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703693-DB15-E6DC-D34C-C0D6E8D5D975}"/>
              </a:ext>
            </a:extLst>
          </p:cNvPr>
          <p:cNvSpPr>
            <a:spLocks noGrp="1"/>
          </p:cNvSpPr>
          <p:nvPr>
            <p:ph type="title"/>
          </p:nvPr>
        </p:nvSpPr>
        <p:spPr/>
        <p:txBody>
          <a:bodyPr>
            <a:normAutofit/>
          </a:bodyPr>
          <a:lstStyle/>
          <a:p>
            <a:pPr lvl="0" algn="ctr"/>
            <a:r>
              <a:rPr lang="en-GB" sz="5400" b="1" dirty="0"/>
              <a:t>Project Opportunities</a:t>
            </a:r>
            <a:r>
              <a:rPr lang="en-ZM" sz="5400" dirty="0"/>
              <a:t> </a:t>
            </a:r>
          </a:p>
        </p:txBody>
      </p:sp>
      <p:sp>
        <p:nvSpPr>
          <p:cNvPr id="3" name="Content Placeholder 2">
            <a:extLst>
              <a:ext uri="{FF2B5EF4-FFF2-40B4-BE49-F238E27FC236}">
                <a16:creationId xmlns:a16="http://schemas.microsoft.com/office/drawing/2014/main" id="{EFA3A5BF-99AA-C146-745B-790B460C7AB7}"/>
              </a:ext>
            </a:extLst>
          </p:cNvPr>
          <p:cNvSpPr>
            <a:spLocks noGrp="1"/>
          </p:cNvSpPr>
          <p:nvPr>
            <p:ph idx="1"/>
          </p:nvPr>
        </p:nvSpPr>
        <p:spPr>
          <a:xfrm>
            <a:off x="1596571" y="1698171"/>
            <a:ext cx="9463315" cy="4818743"/>
          </a:xfrm>
        </p:spPr>
        <p:txBody>
          <a:bodyPr>
            <a:noAutofit/>
          </a:bodyPr>
          <a:lstStyle/>
          <a:p>
            <a:pPr marL="6160" indent="0">
              <a:buNone/>
            </a:pPr>
            <a:r>
              <a:rPr lang="en-ZM" sz="3200" b="1" dirty="0"/>
              <a:t>WASH-RAG supports Rotary clubs in </a:t>
            </a:r>
          </a:p>
          <a:p>
            <a:pPr lvl="1"/>
            <a:r>
              <a:rPr lang="en-ZM" sz="2800" b="1" dirty="0"/>
              <a:t>Effectively planning</a:t>
            </a:r>
          </a:p>
          <a:p>
            <a:pPr lvl="1"/>
            <a:r>
              <a:rPr lang="en-ZM" sz="2800" b="1" dirty="0"/>
              <a:t>Limited financing</a:t>
            </a:r>
          </a:p>
          <a:p>
            <a:pPr lvl="1"/>
            <a:r>
              <a:rPr lang="en-ZM" sz="2800" b="1" dirty="0"/>
              <a:t>Implementation guid</a:t>
            </a:r>
            <a:r>
              <a:rPr lang="en-GB" sz="2800" b="1" dirty="0"/>
              <a:t>e</a:t>
            </a:r>
            <a:r>
              <a:rPr lang="en-ZM" sz="2800" b="1" dirty="0"/>
              <a:t>lines</a:t>
            </a:r>
          </a:p>
          <a:p>
            <a:pPr lvl="1"/>
            <a:r>
              <a:rPr lang="en-GB" sz="2800" b="1" dirty="0"/>
              <a:t>M</a:t>
            </a:r>
            <a:r>
              <a:rPr lang="en-ZM" sz="2800" b="1" dirty="0"/>
              <a:t>onitoring</a:t>
            </a:r>
          </a:p>
          <a:p>
            <a:pPr lvl="1"/>
            <a:r>
              <a:rPr lang="en-ZM" sz="2800" b="1" dirty="0"/>
              <a:t>Evaluating WASH programs </a:t>
            </a:r>
          </a:p>
          <a:p>
            <a:pPr marL="6160" indent="0">
              <a:buNone/>
            </a:pPr>
            <a:r>
              <a:rPr lang="en-ZM" sz="2800" b="1" i="1" dirty="0"/>
              <a:t>Cooperation with WASH cadre of technical experts.</a:t>
            </a:r>
          </a:p>
        </p:txBody>
      </p:sp>
    </p:spTree>
    <p:extLst>
      <p:ext uri="{BB962C8B-B14F-4D97-AF65-F5344CB8AC3E}">
        <p14:creationId xmlns:p14="http://schemas.microsoft.com/office/powerpoint/2010/main" val="219444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78002F-DE1B-D307-20B2-D0738E8A4E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59C5C1-0AB3-F8B2-1F97-0C45FBC0D800}"/>
              </a:ext>
            </a:extLst>
          </p:cNvPr>
          <p:cNvSpPr>
            <a:spLocks noGrp="1"/>
          </p:cNvSpPr>
          <p:nvPr>
            <p:ph type="title"/>
          </p:nvPr>
        </p:nvSpPr>
        <p:spPr>
          <a:xfrm>
            <a:off x="2268188" y="808056"/>
            <a:ext cx="8894618" cy="1077229"/>
          </a:xfrm>
        </p:spPr>
        <p:txBody>
          <a:bodyPr>
            <a:noAutofit/>
          </a:bodyPr>
          <a:lstStyle/>
          <a:p>
            <a:pPr lvl="0" algn="ctr"/>
            <a:r>
              <a:rPr lang="en-GB" sz="4400" b="1" dirty="0"/>
              <a:t>Rotary’s Focus on Sustainability</a:t>
            </a:r>
            <a:r>
              <a:rPr lang="en-ZM" sz="4400" dirty="0"/>
              <a:t> </a:t>
            </a:r>
          </a:p>
        </p:txBody>
      </p:sp>
      <p:sp>
        <p:nvSpPr>
          <p:cNvPr id="3" name="Content Placeholder 2">
            <a:extLst>
              <a:ext uri="{FF2B5EF4-FFF2-40B4-BE49-F238E27FC236}">
                <a16:creationId xmlns:a16="http://schemas.microsoft.com/office/drawing/2014/main" id="{F2707EDC-EC4D-194B-64FF-BE48C5EB84D9}"/>
              </a:ext>
            </a:extLst>
          </p:cNvPr>
          <p:cNvSpPr>
            <a:spLocks noGrp="1"/>
          </p:cNvSpPr>
          <p:nvPr>
            <p:ph idx="1"/>
          </p:nvPr>
        </p:nvSpPr>
        <p:spPr>
          <a:xfrm>
            <a:off x="1596571" y="1698171"/>
            <a:ext cx="9463315" cy="4818743"/>
          </a:xfrm>
        </p:spPr>
        <p:txBody>
          <a:bodyPr>
            <a:noAutofit/>
          </a:bodyPr>
          <a:lstStyle/>
          <a:p>
            <a:pPr marL="6160" indent="0" algn="ctr">
              <a:buNone/>
            </a:pPr>
            <a:r>
              <a:rPr lang="en-ZM" sz="3200" b="1" dirty="0"/>
              <a:t>WASH RAG aligns with Rotary's commitment to long-term sustainable development, ensuring that projects address the root causes of WASH issues in communities.</a:t>
            </a:r>
          </a:p>
        </p:txBody>
      </p:sp>
    </p:spTree>
    <p:extLst>
      <p:ext uri="{BB962C8B-B14F-4D97-AF65-F5344CB8AC3E}">
        <p14:creationId xmlns:p14="http://schemas.microsoft.com/office/powerpoint/2010/main" val="31771575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82E"/>
      </a:dk2>
      <a:lt2>
        <a:srgbClr val="C2F5FC"/>
      </a:lt2>
      <a:accent1>
        <a:srgbClr val="4091F3"/>
      </a:accent1>
      <a:accent2>
        <a:srgbClr val="8BBCF1"/>
      </a:accent2>
      <a:accent3>
        <a:srgbClr val="CB6A6A"/>
      </a:accent3>
      <a:accent4>
        <a:srgbClr val="C567AF"/>
      </a:accent4>
      <a:accent5>
        <a:srgbClr val="A684F9"/>
      </a:accent5>
      <a:accent6>
        <a:srgbClr val="A9ACEE"/>
      </a:accent6>
      <a:hlink>
        <a:srgbClr val="6D9CC5"/>
      </a:hlink>
      <a:folHlink>
        <a:srgbClr val="6D82A0"/>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178B2DAB-5DDE-4060-A857-D2E1CDA925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{CCCCBFF7-CCDC-714F-92FE-17C1BD7FCCBF}tf16401378</Template>
  <TotalTime>6640</TotalTime>
  <Words>1184</Words>
  <Application>Microsoft Macintosh PowerPoint</Application>
  <PresentationFormat>Widescreen</PresentationFormat>
  <Paragraphs>142</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MS Shell Dlg 2</vt:lpstr>
      <vt:lpstr>Wingdings</vt:lpstr>
      <vt:lpstr>Wingdings 3</vt:lpstr>
      <vt:lpstr>Madison</vt:lpstr>
      <vt:lpstr>PowerPoint Presentation</vt:lpstr>
      <vt:lpstr>Direct Impact</vt:lpstr>
      <vt:lpstr>Direct Impact</vt:lpstr>
      <vt:lpstr>Direct Impact</vt:lpstr>
      <vt:lpstr>Specialised Knowledge and Expertise</vt:lpstr>
      <vt:lpstr>Global network</vt:lpstr>
      <vt:lpstr>Project Opportunities </vt:lpstr>
      <vt:lpstr>Project Opportunities </vt:lpstr>
      <vt:lpstr>Rotary’s Focus on Sustainability </vt:lpstr>
      <vt:lpstr>Rotary’s Focus on Sustainability </vt:lpstr>
      <vt:lpstr>Rotary’s Focus on Sustainability </vt:lpstr>
      <vt:lpstr>Rotary’s Focus on Sustainability </vt:lpstr>
      <vt:lpstr>It All Starts With Water</vt:lpstr>
      <vt:lpstr>It All Starts With Water</vt:lpstr>
      <vt:lpstr>Rotary’s Seven Areas of Focus</vt:lpstr>
      <vt:lpstr>What Can I Do?</vt:lpstr>
      <vt:lpstr>Why Join WASH-RAG?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Patrick Coleman</dc:creator>
  <cp:lastModifiedBy>Patrick Coleman</cp:lastModifiedBy>
  <cp:revision>9</cp:revision>
  <cp:lastPrinted>2025-08-27T16:21:11Z</cp:lastPrinted>
  <dcterms:created xsi:type="dcterms:W3CDTF">2025-08-27T16:12:42Z</dcterms:created>
  <dcterms:modified xsi:type="dcterms:W3CDTF">2025-09-01T07:33:36Z</dcterms:modified>
</cp:coreProperties>
</file>