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4"/>
  </p:notesMasterIdLst>
  <p:sldIdLst>
    <p:sldId id="266" r:id="rId2"/>
    <p:sldId id="281" r:id="rId3"/>
    <p:sldId id="290" r:id="rId4"/>
    <p:sldId id="284" r:id="rId5"/>
    <p:sldId id="275" r:id="rId6"/>
    <p:sldId id="272" r:id="rId7"/>
    <p:sldId id="277" r:id="rId8"/>
    <p:sldId id="279" r:id="rId9"/>
    <p:sldId id="278" r:id="rId10"/>
    <p:sldId id="285" r:id="rId11"/>
    <p:sldId id="287" r:id="rId12"/>
    <p:sldId id="28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5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67C8-8674-4887-9B7F-9A7957EF4E1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16437-85C8-44F5-ACC5-F29DF5E55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89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16437-85C8-44F5-ACC5-F29DF5E554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4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Thursday, July 16,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583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July 16,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2440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July 16,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2881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July 16,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514702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July 16,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4149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July 16,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67474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July 16,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7508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Thursday, July 16,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38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Thursday, July 16,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5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Thursday, July 16,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1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Thursday, July 16,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7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Thursday, July 16,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52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Thursday, July 16,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Thursday, July 16,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5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Thursday, July 16,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9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Thursday, July 16,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4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Thursday, July 16,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1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46CB39B-5F4C-4A7E-9BE3-AAFD45576D16}" type="datetime2">
              <a:rPr lang="en-US" smtClean="0"/>
              <a:t>Thursday, July 16,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336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ROTARIANPETERV@GMAIL.COM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700FB-EFE9-4FF4-9AA0-187029AECB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320634"/>
            <a:ext cx="8001000" cy="6192981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bg1"/>
                </a:solidFill>
              </a:rPr>
              <a:t>LEARNING FROM WASH MICRO LENDING FAILURES</a:t>
            </a:r>
          </a:p>
        </p:txBody>
      </p:sp>
      <p:pic>
        <p:nvPicPr>
          <p:cNvPr id="4" name="Picture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C55D3D86-C2F7-4411-AC0E-BD4D0F1E9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6030" y="6057899"/>
            <a:ext cx="56959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171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1C03A-BE94-4D28-A08B-BAA99FFBB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2812" y="88288"/>
            <a:ext cx="7300954" cy="153863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FAILURE OF THE CADRE TO  REPORT ALL ISSUES OF PROJECT</a:t>
            </a:r>
          </a:p>
        </p:txBody>
      </p:sp>
      <p:pic>
        <p:nvPicPr>
          <p:cNvPr id="7" name="Picture Placeholder 6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0075EF49-DFBB-488B-931E-10C0BDD33D2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07256" y="914400"/>
            <a:ext cx="3362730" cy="457200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03F1C-3C41-4A9B-8D3C-D197811086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2811" y="1674421"/>
            <a:ext cx="7217827" cy="4383477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FAILURE TO OBTAIN QUALIFICATIONS OF CADRE.</a:t>
            </a:r>
          </a:p>
          <a:p>
            <a:pPr marL="342900" indent="-342900"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FAILURE TO VISIT BENEFICIARY SITES WHERE ISSUES MAY EXIST.</a:t>
            </a:r>
          </a:p>
          <a:p>
            <a:pPr marL="342900" indent="-342900"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REVIEWING ROTARY CLUBS MEMBER INVOLMENT. </a:t>
            </a:r>
          </a:p>
          <a:p>
            <a:pPr marL="342900" indent="-342900"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TO AUDIT BENEFICIARY PASSBOOKS THAT THEY CORRESPOND W</a:t>
            </a:r>
            <a:r>
              <a:rPr lang="en-US" sz="2000" b="1" i="1" dirty="0">
                <a:solidFill>
                  <a:schemeClr val="bg1"/>
                </a:solidFill>
              </a:rPr>
              <a:t>ITH</a:t>
            </a:r>
            <a:r>
              <a:rPr lang="en-US" sz="2000" b="1" dirty="0">
                <a:solidFill>
                  <a:schemeClr val="bg1"/>
                </a:solidFill>
              </a:rPr>
              <a:t> BANK RECORDS.</a:t>
            </a:r>
          </a:p>
          <a:p>
            <a:pPr marL="342900" indent="-342900"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TO MAKE SURE BANKS ARE REGULARLY VISITING AND COLLECTING LOANS.   </a:t>
            </a:r>
          </a:p>
          <a:p>
            <a:pPr marL="342900" indent="-342900"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TO CONFIRM THAT NO CONFLICTS OF INTEREST EXIST WITHIN CLUB MEMBERSHIP OR VENDORS. IF SO, FOUNDATION AND INT’L CLUB MUST BE MADE AWARE. </a:t>
            </a:r>
          </a:p>
          <a:p>
            <a:pPr marL="342900" indent="-342900">
              <a:buAutoNum type="arabicPeriod"/>
            </a:pP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08E60E0-AF85-460E-A4F7-3C483401EB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6030" y="6057899"/>
            <a:ext cx="56959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236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01427-0BDF-4D52-B532-A9ED8E9F7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505318"/>
            <a:ext cx="9859766" cy="1261241"/>
          </a:xfrm>
        </p:spPr>
        <p:txBody>
          <a:bodyPr/>
          <a:lstStyle/>
          <a:p>
            <a:r>
              <a:rPr lang="en-US" dirty="0"/>
              <a:t>    THANK YOU, MERCI, GRACIAS, XIE </a:t>
            </a:r>
            <a:r>
              <a:rPr lang="en-US" dirty="0" err="1"/>
              <a:t>XIE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9ED324-CF02-48E4-B73B-87DB735148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-1" y="3817916"/>
            <a:ext cx="12139449" cy="540327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LESS FAILURES OCCUR WHEN ALL TEAM MEMBERS FROM INT’L/HOST CLUBS,VENDORS,BENEFICIARIES, GOV’T AND THE CADRE WORK TOGETHER </a:t>
            </a:r>
          </a:p>
        </p:txBody>
      </p:sp>
      <p:pic>
        <p:nvPicPr>
          <p:cNvPr id="5" name="Picture Placeholder 4" descr="A group of people standing in front of a crowd posing for the camera&#10;&#10;Description automatically generated">
            <a:extLst>
              <a:ext uri="{FF2B5EF4-FFF2-40B4-BE49-F238E27FC236}">
                <a16:creationId xmlns:a16="http://schemas.microsoft.com/office/drawing/2014/main" id="{75BF52F7-26B8-44B3-8FEC-6288E9438FAC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5800" y="533400"/>
            <a:ext cx="10818813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537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7BD46-13F0-4546-9D6C-FADF53657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1292772"/>
            <a:ext cx="10058400" cy="3039592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FOR MORE INFORMATION </a:t>
            </a:r>
            <a:r>
              <a:rPr lang="en-US" sz="3600" dirty="0"/>
              <a:t>CONTACT: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DG PETER VERBEECK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6990, </a:t>
            </a:r>
            <a:r>
              <a:rPr lang="en-US" b="1" dirty="0" err="1">
                <a:solidFill>
                  <a:schemeClr val="bg1"/>
                </a:solidFill>
              </a:rPr>
              <a:t>s.E.</a:t>
            </a:r>
            <a:r>
              <a:rPr lang="en-US" b="1" dirty="0">
                <a:solidFill>
                  <a:schemeClr val="bg1"/>
                </a:solidFill>
              </a:rPr>
              <a:t> FLORIDA USA AND GRAND BAHAMA ISLAND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dirty="0"/>
            </a:br>
            <a:r>
              <a:rPr lang="en-US" b="1" dirty="0">
                <a:solidFill>
                  <a:schemeClr val="bg1"/>
                </a:solidFill>
              </a:rPr>
              <a:t>EMAIL: </a:t>
            </a:r>
            <a:r>
              <a:rPr lang="en-US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ROTARIANPETERV@GMAIL.COM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PHONE: 1-786-256-3600 </a:t>
            </a:r>
          </a:p>
        </p:txBody>
      </p:sp>
      <p:pic>
        <p:nvPicPr>
          <p:cNvPr id="4" name="Picture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6C9DB136-47E8-4A17-8C26-46227CD65D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6030" y="6057899"/>
            <a:ext cx="56959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660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2B48696-6C46-460A-BD88-0465B45B54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6030" y="6057899"/>
            <a:ext cx="5695950" cy="80010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BF2C7B-D1C9-4DDF-B60F-6F1C8BCB0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550070"/>
            <a:ext cx="11410157" cy="53202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5600" b="1" dirty="0"/>
              <a:t>Global Grant Projects involved in this presentation include microloans for </a:t>
            </a:r>
          </a:p>
          <a:p>
            <a:pPr marL="0" indent="0">
              <a:buNone/>
            </a:pPr>
            <a:endParaRPr lang="en-US" sz="5600" b="1" dirty="0"/>
          </a:p>
          <a:p>
            <a:pPr marL="0" indent="0">
              <a:buNone/>
            </a:pPr>
            <a:r>
              <a:rPr lang="en-US" sz="5600" b="1" dirty="0"/>
              <a:t> 1. WATER WELLS        </a:t>
            </a:r>
          </a:p>
          <a:p>
            <a:pPr marL="0" indent="0">
              <a:buNone/>
            </a:pPr>
            <a:r>
              <a:rPr lang="en-US" sz="5600" b="1" dirty="0"/>
              <a:t> 2. TOILETS</a:t>
            </a:r>
          </a:p>
          <a:p>
            <a:pPr marL="0" indent="0">
              <a:buNone/>
            </a:pPr>
            <a:r>
              <a:rPr lang="en-US" sz="5600" b="1" dirty="0"/>
              <a:t> 3. FARM LOANS</a:t>
            </a:r>
          </a:p>
          <a:p>
            <a:pPr marL="0" indent="0">
              <a:buNone/>
            </a:pPr>
            <a:r>
              <a:rPr lang="en-US" sz="5600" b="1" dirty="0"/>
              <a:t> 4. ECONOMIC DEVELOPMENT 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8961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2E4C5-2D94-4659-BA8F-AD2BFFCBF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0"/>
            <a:ext cx="10058400" cy="1847719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FF0000"/>
                </a:solidFill>
              </a:rPr>
              <a:t>Failures of Int’l club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B3E12-A6C1-4509-944C-96F320A7F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1" y="1368447"/>
            <a:ext cx="11114701" cy="537288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US" sz="2400" b="1" dirty="0">
                <a:solidFill>
                  <a:schemeClr val="tx1"/>
                </a:solidFill>
              </a:rPr>
              <a:t>CHOOSING AN INEXPERIENCED HOST CLUB. 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      </a:t>
            </a:r>
          </a:p>
          <a:p>
            <a:pPr marL="457200" indent="-457200">
              <a:buAutoNum type="arabicPeriod" startAt="2"/>
            </a:pPr>
            <a:r>
              <a:rPr lang="en-US" sz="2400" b="1" dirty="0">
                <a:solidFill>
                  <a:schemeClr val="tx1"/>
                </a:solidFill>
              </a:rPr>
              <a:t>NOT CHECKING ALL STAKEHOLDERS COMPETENCIES 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                               THIS INCLUDES;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                                                        * HOST CLUB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                                                        * VENDORS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                                                        * BENEFICIARIES 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                                                        * BANKS, IN CASES OF MICROLOANS</a:t>
            </a:r>
          </a:p>
          <a:p>
            <a:pPr marL="457200" indent="-457200">
              <a:buAutoNum type="arabicPeriod" startAt="3"/>
            </a:pPr>
            <a:r>
              <a:rPr lang="en-US" sz="2400" b="1" dirty="0">
                <a:solidFill>
                  <a:schemeClr val="tx1"/>
                </a:solidFill>
              </a:rPr>
              <a:t>NOT VETTING THE HOST CLUB FOR CONFLICTS OF INTEREST OR NOT DECLARING  ANY ON THE ORIGINAL APPLICATION TO THE FOUNDATION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4.   NOT TAKING FIDUCIARY RESPONSIBILTY TO PROTECT THE FOUNDATION &amp; ITS DONORS</a:t>
            </a:r>
            <a:r>
              <a:rPr lang="en-US" sz="2400" b="1" dirty="0">
                <a:solidFill>
                  <a:schemeClr val="bg1"/>
                </a:solidFill>
              </a:rPr>
              <a:t>                                                  </a:t>
            </a:r>
          </a:p>
          <a:p>
            <a:r>
              <a:rPr lang="en-US" b="1" dirty="0">
                <a:solidFill>
                  <a:schemeClr val="tx1"/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189499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6126BC9B-A5DB-4A1E-8871-8188E68BBF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6030" y="6057899"/>
            <a:ext cx="5695950" cy="800100"/>
          </a:xfrm>
          <a:prstGeom prst="rect">
            <a:avLst/>
          </a:prstGeom>
        </p:spPr>
      </p:pic>
      <p:pic>
        <p:nvPicPr>
          <p:cNvPr id="4" name="Picture 3" descr="A group of people standing in front of a building&#10;&#10;Description automatically generated">
            <a:extLst>
              <a:ext uri="{FF2B5EF4-FFF2-40B4-BE49-F238E27FC236}">
                <a16:creationId xmlns:a16="http://schemas.microsoft.com/office/drawing/2014/main" id="{390AF9EA-1573-4582-BB22-C520A13C6D7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9069" y="184066"/>
            <a:ext cx="5759163" cy="60578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CAFD228-B937-47FC-A1C6-94048D51A777}"/>
              </a:ext>
            </a:extLst>
          </p:cNvPr>
          <p:cNvSpPr/>
          <p:nvPr/>
        </p:nvSpPr>
        <p:spPr>
          <a:xfrm>
            <a:off x="5896100" y="1659285"/>
            <a:ext cx="62958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4400" b="1" dirty="0">
                <a:solidFill>
                  <a:srgbClr val="FF0000"/>
                </a:solidFill>
              </a:rPr>
              <a:t>FAILURE TO CHOOSE  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 sz="2800" b="1" dirty="0"/>
              <a:t>   PROVEN EFFECTIVE PARTNERS IN</a:t>
            </a:r>
            <a:r>
              <a:rPr lang="en-US" sz="2800" b="1" dirty="0">
                <a:solidFill>
                  <a:schemeClr val="bg1"/>
                </a:solidFill>
              </a:rPr>
              <a:t>;                                                             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 sz="2800" b="1" dirty="0">
                <a:solidFill>
                  <a:schemeClr val="bg1"/>
                </a:solidFill>
              </a:rPr>
              <a:t>1. HOST CLUBS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 sz="2800" b="1" dirty="0">
                <a:solidFill>
                  <a:schemeClr val="bg1"/>
                </a:solidFill>
              </a:rPr>
              <a:t>2. VENDORS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 sz="2800" b="1" dirty="0">
                <a:solidFill>
                  <a:schemeClr val="bg1"/>
                </a:solidFill>
              </a:rPr>
              <a:t>3. BENEFICIARIES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 sz="2800" b="1" dirty="0">
                <a:solidFill>
                  <a:schemeClr val="bg1"/>
                </a:solidFill>
              </a:rPr>
              <a:t>4. BANKS AND OR NGO’S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 sz="2800" b="1" dirty="0">
                <a:solidFill>
                  <a:schemeClr val="bg1"/>
                </a:solidFill>
              </a:rPr>
              <a:t>5. QUALIFIED CADRE’S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77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F891F-2411-4509-82B2-96F54FD39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548" y="0"/>
            <a:ext cx="11178159" cy="195646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 HOST CLUB failures                 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A40F9-5A5D-4B52-9B08-0AA59B43C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5310" y="2155371"/>
            <a:ext cx="11858243" cy="4702628"/>
          </a:xfrm>
        </p:spPr>
        <p:txBody>
          <a:bodyPr>
            <a:normAutofit/>
          </a:bodyPr>
          <a:lstStyle/>
          <a:p>
            <a:r>
              <a:rPr lang="en-US" sz="2000" b="1" dirty="0"/>
              <a:t>1. CHOOSING A CLUB THAT HAS NEVER SUCCESSFULLY COMPLETED A GLOBAL GRANT </a:t>
            </a:r>
          </a:p>
          <a:p>
            <a:r>
              <a:rPr lang="en-US" sz="2000" b="1" dirty="0"/>
              <a:t>2. NOT CHECKING CONFLICTS OF INTEREST WITH CLUB MEMBERS  AND VENDOR </a:t>
            </a:r>
          </a:p>
          <a:p>
            <a:r>
              <a:rPr lang="en-US" sz="2000" b="1" dirty="0"/>
              <a:t>4. NOT EXAMINING THE PROCESS OF SELECTING VENDORS </a:t>
            </a:r>
          </a:p>
          <a:p>
            <a:r>
              <a:rPr lang="en-US" sz="2000" b="1" dirty="0"/>
              <a:t>5. NOT REVIEWING MEMBER INVOLVEMENT AND COMMITMENTS IN THEIR OWN CLUB </a:t>
            </a:r>
          </a:p>
          <a:p>
            <a:r>
              <a:rPr lang="en-US" sz="2000" b="1" dirty="0"/>
              <a:t>6. NOT HAVING CLUB MEMBERS THAT HAVE RELEVANT VOCATIONAL EXPERTISE</a:t>
            </a:r>
          </a:p>
          <a:p>
            <a:r>
              <a:rPr lang="en-US" sz="2000" b="1" dirty="0"/>
              <a:t>7. NOT TO DOCUMENT REMEDIES IN CASE OF NON-PERFORMANCE OF VENDORS </a:t>
            </a:r>
          </a:p>
          <a:p>
            <a:r>
              <a:rPr lang="en-US" sz="2000" b="1" dirty="0"/>
              <a:t>8. FAILURE OF BANKS TO COLLECT MICROLOAN FUNDS. HOST CLUB MEMBERS NOT ASSISTING IN THE COLLECTION PROCESS. THE CONTRACT BETWEEN THE HOST &amp; BANK SHOULD REQUIRE PAYING BACK THE FOUNDATION WITH INTEREST. </a:t>
            </a:r>
          </a:p>
          <a:p>
            <a:endParaRPr lang="en-US" b="1" dirty="0"/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D46F946D-3F5A-457D-90F2-5AFA7B9B66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6030" y="6057899"/>
            <a:ext cx="56959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908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A19C8-329B-43DA-AD4A-3DDF39A13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4050" y="1"/>
            <a:ext cx="8552555" cy="85764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     FAILURE TO CHOOSE THE RIGHT VENDORS </a:t>
            </a:r>
            <a:r>
              <a:rPr lang="en-US" dirty="0">
                <a:solidFill>
                  <a:schemeClr val="bg1"/>
                </a:solidFill>
              </a:rPr>
              <a:t>               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5BE61-640E-470C-B61E-870BF1104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83724" y="990075"/>
            <a:ext cx="8153926" cy="506782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1. CHOOSING VENDORS RELATED TO ROTARIANS OR TO  BENEFICIARIES.  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2.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NOT </a:t>
            </a:r>
            <a:r>
              <a:rPr lang="en-US" sz="2000" b="1" dirty="0">
                <a:solidFill>
                  <a:schemeClr val="accent1"/>
                </a:solidFill>
              </a:rPr>
              <a:t>GETTING THREE COMPETITIVE BIDS FROM QUALIFIED VENDORS WHO HAVE PROVEN PERFORMANCE RECORD, RELIABILITY AND COMPETITIVE PRICING.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3. NOT HAVING  DETAILED CONTRACTS AND DISCLOSURES. NOT LISTING DETAILED COSTS OF MATERIALS, PARTS AND LABOR. NOT QUOTING ADDITIONAL OPTIONS AVAILABLE. 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4. NOT REQUIRING SIGNED SALES ORDERS BETWEEN VENDOR AND BENEFICIARIES OF THE PROJECT.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5. NOT REQUIRING TIMELINES AND PERFORMANCE BENCHMARKS. THIS TO MINIMIZE ANY LOOPHOLES.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13992C1-A021-4A2F-8C36-3E8AB5485A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6030" y="6057899"/>
            <a:ext cx="5695950" cy="800100"/>
          </a:xfrm>
          <a:prstGeom prst="rect">
            <a:avLst/>
          </a:prstGeom>
        </p:spPr>
      </p:pic>
      <p:pic>
        <p:nvPicPr>
          <p:cNvPr id="12" name="Picture Placeholder 11" descr="A person wearing a hat&#10;&#10;Description automatically generated">
            <a:extLst>
              <a:ext uri="{FF2B5EF4-FFF2-40B4-BE49-F238E27FC236}">
                <a16:creationId xmlns:a16="http://schemas.microsoft.com/office/drawing/2014/main" id="{DF10FB26-90B0-4EC0-8F81-19CFD4C1723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72214"/>
            <a:ext cx="3693111" cy="5685684"/>
          </a:xfrm>
          <a:prstGeom prst="snip2DiagRect">
            <a:avLst>
              <a:gd name="adj1" fmla="val 10815"/>
              <a:gd name="adj2" fmla="val 1007"/>
            </a:avLst>
          </a:prstGeom>
        </p:spPr>
      </p:pic>
    </p:spTree>
    <p:extLst>
      <p:ext uri="{BB962C8B-B14F-4D97-AF65-F5344CB8AC3E}">
        <p14:creationId xmlns:p14="http://schemas.microsoft.com/office/powerpoint/2010/main" val="3640187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6B8D4-8DB1-4ADD-9700-F1913DB19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1" y="685800"/>
            <a:ext cx="5041885" cy="96012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FAILURES NOT TO Work with GOV’T AUTHORITIES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35EB1-2F16-467D-B9B9-F7B7A83F9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061335-8A74-450B-9E2D-58ABCB42B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5649" y="1538713"/>
            <a:ext cx="4788542" cy="2671611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NOT TO OPERATE WITHIN THE LAWS AND REGULATIONS OF THE REGIONAL AND LOCAL  GOVERNMENT.</a:t>
            </a: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NOT TO MEET LOCAL POLITICAL GOVERNOR AND GET THEIR APPROVALS AND BUY IN WITH THE PROJECT.</a:t>
            </a: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NOT APPLYING FOR  LICENSES OR ADHERING TO LOCAL CODES </a:t>
            </a:r>
          </a:p>
        </p:txBody>
      </p:sp>
      <p:pic>
        <p:nvPicPr>
          <p:cNvPr id="5" name="Picture 4" descr="A person standing in front of a building&#10;&#10;Description automatically generated">
            <a:extLst>
              <a:ext uri="{FF2B5EF4-FFF2-40B4-BE49-F238E27FC236}">
                <a16:creationId xmlns:a16="http://schemas.microsoft.com/office/drawing/2014/main" id="{3B198C03-19FF-469C-80BB-CA960F3A0E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5840" y="279003"/>
            <a:ext cx="6289736" cy="612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233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BA617-B6BD-4BEC-BC73-8B53E99B5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2812" y="-1"/>
            <a:ext cx="7469188" cy="100398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FAILURE TO VET MICROLOAN BENEFICIARIES</a:t>
            </a:r>
          </a:p>
        </p:txBody>
      </p:sp>
      <p:pic>
        <p:nvPicPr>
          <p:cNvPr id="6" name="Picture Placeholder 5" descr="A group of people sitting at a park&#10;&#10;Description automatically generated">
            <a:extLst>
              <a:ext uri="{FF2B5EF4-FFF2-40B4-BE49-F238E27FC236}">
                <a16:creationId xmlns:a16="http://schemas.microsoft.com/office/drawing/2014/main" id="{1CB1BF86-1A39-43D0-AC84-59A415C03AA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59797"/>
            <a:ext cx="4616388" cy="6383045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C23376-F684-498D-B1EA-50A352027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2811" y="1052968"/>
            <a:ext cx="7469187" cy="4955946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1. NOT HAVING ,”SKIN IN THE GAME”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2. NOT CROSS COLLATERALIZING LOANS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3. NOT SUSTAINING THE PROJECT.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4. NOT MAINTAINING A COMMUNITY BANK ACCOUNT, INCLUDING WOMEN STAKEHOLDERS AS MEMBERS.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5. NOT REGULARLY PAYING BACK LOANS.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6. NOT TRANING WATER/SANITATION WORKERS.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7" name="Picture 6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656067F7-729A-42C9-911B-DE268EFC2E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6030" y="6057899"/>
            <a:ext cx="56959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79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A8276-FC14-44DB-A863-022F149AD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50" y="4487334"/>
            <a:ext cx="12141550" cy="224391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1. CHECK BANK REFERENCES, LIQUIDITY POSITION, BALANCE SHEET, </a:t>
            </a:r>
            <a:r>
              <a:rPr lang="en-US" sz="2800" b="1" dirty="0" err="1">
                <a:solidFill>
                  <a:schemeClr val="bg1"/>
                </a:solidFill>
              </a:rPr>
              <a:t>P&amp;l</a:t>
            </a:r>
            <a:r>
              <a:rPr lang="en-US" sz="2800" b="1" dirty="0">
                <a:solidFill>
                  <a:schemeClr val="bg1"/>
                </a:solidFill>
              </a:rPr>
              <a:t> Statements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2. on micro loans, NO collection processes in place. NO WRITTEN remedies IN CASE THE bank </a:t>
            </a:r>
            <a:r>
              <a:rPr lang="en-US" sz="2800" b="1" dirty="0" err="1">
                <a:solidFill>
                  <a:schemeClr val="bg1"/>
                </a:solidFill>
              </a:rPr>
              <a:t>defaultS</a:t>
            </a:r>
            <a:r>
              <a:rPr lang="en-US" sz="2800" b="1" dirty="0">
                <a:solidFill>
                  <a:schemeClr val="bg1"/>
                </a:solidFill>
              </a:rPr>
              <a:t> in their work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9211DC-8641-4FBE-B5A9-F155826F70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1" y="3657600"/>
            <a:ext cx="9927769" cy="643467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FAILURE TO QUALIFY BANKS OR NGO’S THAT ARE                                                                    INVOLVED</a:t>
            </a:r>
          </a:p>
        </p:txBody>
      </p:sp>
      <p:pic>
        <p:nvPicPr>
          <p:cNvPr id="14" name="Picture Placeholder 13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A0FBF968-781B-4E17-9A10-08DA30FAAD6F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5800" y="0"/>
            <a:ext cx="10818812" cy="3657600"/>
          </a:xfrm>
        </p:spPr>
      </p:pic>
    </p:spTree>
    <p:extLst>
      <p:ext uri="{BB962C8B-B14F-4D97-AF65-F5344CB8AC3E}">
        <p14:creationId xmlns:p14="http://schemas.microsoft.com/office/powerpoint/2010/main" val="137889457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593</Words>
  <Application>Microsoft Office PowerPoint</Application>
  <PresentationFormat>Widescreen</PresentationFormat>
  <Paragraphs>64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Century Gothic</vt:lpstr>
      <vt:lpstr>Wingdings 3</vt:lpstr>
      <vt:lpstr>Slice</vt:lpstr>
      <vt:lpstr>LEARNING FROM WASH MICRO LENDING FAILURES</vt:lpstr>
      <vt:lpstr>PowerPoint Presentation</vt:lpstr>
      <vt:lpstr>Failures of Int’l club </vt:lpstr>
      <vt:lpstr>PowerPoint Presentation</vt:lpstr>
      <vt:lpstr> HOST CLUB failures                  </vt:lpstr>
      <vt:lpstr>      FAILURE TO CHOOSE THE RIGHT VENDORS                 </vt:lpstr>
      <vt:lpstr>FAILURES NOT TO Work with GOV’T AUTHORITIES </vt:lpstr>
      <vt:lpstr>FAILURE TO VET MICROLOAN BENEFICIARIES</vt:lpstr>
      <vt:lpstr>1. CHECK BANK REFERENCES, LIQUIDITY POSITION, BALANCE SHEET, P&amp;l Statements 2. on micro loans, NO collection processes in place. NO WRITTEN remedies IN CASE THE bank defaultS in their work</vt:lpstr>
      <vt:lpstr>FAILURE OF THE CADRE TO  REPORT ALL ISSUES OF PROJECT</vt:lpstr>
      <vt:lpstr>    THANK YOU, MERCI, GRACIAS, XIE XIE</vt:lpstr>
      <vt:lpstr>FOR MORE INFORMATION CONTACT:  DG PETER VERBEECK 6990, s.E. FLORIDA USA AND GRAND BAHAMA ISLAND  EMAIL: ROTARIANPETERV@GMAIL.COM PHONE: 1-786-256-3600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FROM WASH MICRO LENDING FAILURES</dc:title>
  <dc:creator>Peter Verbeeck</dc:creator>
  <cp:lastModifiedBy>MIKIM</cp:lastModifiedBy>
  <cp:revision>27</cp:revision>
  <dcterms:created xsi:type="dcterms:W3CDTF">2020-06-30T01:23:07Z</dcterms:created>
  <dcterms:modified xsi:type="dcterms:W3CDTF">2020-07-16T21:19:47Z</dcterms:modified>
</cp:coreProperties>
</file>